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8" r:id="rId2"/>
    <p:sldId id="297" r:id="rId3"/>
    <p:sldId id="308" r:id="rId4"/>
    <p:sldId id="298" r:id="rId5"/>
    <p:sldId id="276" r:id="rId6"/>
    <p:sldId id="296" r:id="rId7"/>
    <p:sldId id="303" r:id="rId8"/>
    <p:sldId id="277" r:id="rId9"/>
    <p:sldId id="309" r:id="rId10"/>
    <p:sldId id="310" r:id="rId11"/>
    <p:sldId id="311" r:id="rId12"/>
    <p:sldId id="312" r:id="rId13"/>
    <p:sldId id="313" r:id="rId14"/>
    <p:sldId id="261" r:id="rId15"/>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gottwald" initials="g"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700"/>
    <a:srgbClr val="FF0000"/>
    <a:srgbClr val="8E0054"/>
    <a:srgbClr val="FF25FF"/>
    <a:srgbClr val="A7111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8861" autoAdjust="0"/>
    <p:restoredTop sz="94576" autoAdjust="0"/>
  </p:normalViewPr>
  <p:slideViewPr>
    <p:cSldViewPr>
      <p:cViewPr varScale="1">
        <p:scale>
          <a:sx n="74" d="100"/>
          <a:sy n="74" d="100"/>
        </p:scale>
        <p:origin x="-40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home\kfuchslocher\Dokumente\AK%20IV\kinderarmut\2016-01%20Auswertung%20WSI%20Kinderarmut.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home\kfuchslocher\Dokumente\AK%20IV\kinderarmut\2016-01%20Auswertung%20WSI%20Kinderarmu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lnx-home\kfuchslocher\Dokumente\AK%20IV\kinderarmut\KA%20Kinderarmut\Auswertung%20mit%20Anlagen\2013-08-09%20Auswertung%20KA%20Kinderarmu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de-DE"/>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dirty="0" err="1" smtClean="0"/>
              <a:t>Armutsgefährdungsquote</a:t>
            </a:r>
            <a:r>
              <a:rPr lang="en-US" sz="2000" dirty="0" smtClean="0"/>
              <a:t> </a:t>
            </a:r>
            <a:r>
              <a:rPr lang="en-US" sz="2000" dirty="0"/>
              <a:t>in % </a:t>
            </a:r>
          </a:p>
          <a:p>
            <a:pPr>
              <a:defRPr sz="2000" b="0" i="0" u="none" strike="noStrike" kern="1200" spc="0" baseline="0">
                <a:solidFill>
                  <a:schemeClr val="tx1">
                    <a:lumMod val="65000"/>
                    <a:lumOff val="35000"/>
                  </a:schemeClr>
                </a:solidFill>
                <a:latin typeface="+mn-lt"/>
                <a:ea typeface="+mn-ea"/>
                <a:cs typeface="+mn-cs"/>
              </a:defRPr>
            </a:pPr>
            <a:r>
              <a:rPr lang="en-US" sz="2000" dirty="0"/>
              <a:t>Kinder/</a:t>
            </a:r>
            <a:r>
              <a:rPr lang="en-US" sz="2000" dirty="0" err="1"/>
              <a:t>Jugendliche</a:t>
            </a:r>
            <a:r>
              <a:rPr lang="en-US" sz="2000" dirty="0"/>
              <a:t> U18 </a:t>
            </a:r>
            <a:r>
              <a:rPr lang="en-US" sz="2000" dirty="0" err="1"/>
              <a:t>Vergleich</a:t>
            </a:r>
            <a:r>
              <a:rPr lang="en-US" sz="2000" dirty="0"/>
              <a:t> Bund-Hessen</a:t>
            </a:r>
          </a:p>
        </c:rich>
      </c:tx>
      <c:layout/>
      <c:spPr>
        <a:noFill/>
        <a:ln>
          <a:noFill/>
        </a:ln>
        <a:effectLst/>
      </c:spPr>
    </c:title>
    <c:plotArea>
      <c:layout/>
      <c:lineChart>
        <c:grouping val="standard"/>
        <c:ser>
          <c:idx val="0"/>
          <c:order val="0"/>
          <c:tx>
            <c:strRef>
              <c:f>Tabelle4!$A$160:$B$160</c:f>
              <c:strCache>
                <c:ptCount val="2"/>
                <c:pt idx="0">
                  <c:v>Hessen</c:v>
                </c:pt>
                <c:pt idx="1">
                  <c:v>   Unter 18</c:v>
                </c:pt>
              </c:strCache>
            </c:strRef>
          </c:tx>
          <c:spPr>
            <a:ln w="28575" cap="rnd">
              <a:solidFill>
                <a:schemeClr val="accent1"/>
              </a:solidFill>
              <a:round/>
            </a:ln>
            <a:effectLst/>
          </c:spPr>
          <c:marker>
            <c:symbol val="none"/>
          </c:marker>
          <c:cat>
            <c:numRef>
              <c:f>Tabelle4!$C$159:$M$159</c:f>
              <c:numCache>
                <c:formatCode>General</c:formatCode>
                <c:ptCount val="6"/>
                <c:pt idx="0">
                  <c:v>2010</c:v>
                </c:pt>
                <c:pt idx="1">
                  <c:v>2011</c:v>
                </c:pt>
                <c:pt idx="2">
                  <c:v>2012</c:v>
                </c:pt>
                <c:pt idx="3">
                  <c:v>2013</c:v>
                </c:pt>
                <c:pt idx="4">
                  <c:v>2014</c:v>
                </c:pt>
                <c:pt idx="5">
                  <c:v>2015</c:v>
                </c:pt>
              </c:numCache>
            </c:numRef>
          </c:cat>
          <c:val>
            <c:numRef>
              <c:f>Tabelle4!$C$160:$M$160</c:f>
              <c:numCache>
                <c:formatCode>0.0</c:formatCode>
                <c:ptCount val="6"/>
                <c:pt idx="0">
                  <c:v>15.3</c:v>
                </c:pt>
                <c:pt idx="1">
                  <c:v>15.5</c:v>
                </c:pt>
                <c:pt idx="2">
                  <c:v>16.5</c:v>
                </c:pt>
                <c:pt idx="3">
                  <c:v>16.399999999999999</c:v>
                </c:pt>
                <c:pt idx="4">
                  <c:v>16.8</c:v>
                </c:pt>
                <c:pt idx="5">
                  <c:v>18.2</c:v>
                </c:pt>
              </c:numCache>
            </c:numRef>
          </c:val>
        </c:ser>
        <c:ser>
          <c:idx val="1"/>
          <c:order val="1"/>
          <c:tx>
            <c:strRef>
              <c:f>Tabelle4!$A$161:$B$161</c:f>
              <c:strCache>
                <c:ptCount val="2"/>
                <c:pt idx="0">
                  <c:v>Bund</c:v>
                </c:pt>
                <c:pt idx="1">
                  <c:v>   Unter 18</c:v>
                </c:pt>
              </c:strCache>
            </c:strRef>
          </c:tx>
          <c:spPr>
            <a:ln w="28575" cap="rnd">
              <a:solidFill>
                <a:schemeClr val="accent2"/>
              </a:solidFill>
              <a:round/>
            </a:ln>
            <a:effectLst/>
          </c:spPr>
          <c:marker>
            <c:symbol val="none"/>
          </c:marker>
          <c:cat>
            <c:numRef>
              <c:f>Tabelle4!$C$159:$M$159</c:f>
              <c:numCache>
                <c:formatCode>General</c:formatCode>
                <c:ptCount val="6"/>
                <c:pt idx="0">
                  <c:v>2010</c:v>
                </c:pt>
                <c:pt idx="1">
                  <c:v>2011</c:v>
                </c:pt>
                <c:pt idx="2">
                  <c:v>2012</c:v>
                </c:pt>
                <c:pt idx="3">
                  <c:v>2013</c:v>
                </c:pt>
                <c:pt idx="4">
                  <c:v>2014</c:v>
                </c:pt>
                <c:pt idx="5">
                  <c:v>2015</c:v>
                </c:pt>
              </c:numCache>
            </c:numRef>
          </c:cat>
          <c:val>
            <c:numRef>
              <c:f>Tabelle4!$C$161:$M$161</c:f>
              <c:numCache>
                <c:formatCode>0.0</c:formatCode>
                <c:ptCount val="6"/>
                <c:pt idx="0">
                  <c:v>18.2</c:v>
                </c:pt>
                <c:pt idx="1">
                  <c:v>18.7</c:v>
                </c:pt>
                <c:pt idx="2">
                  <c:v>18.7</c:v>
                </c:pt>
                <c:pt idx="3">
                  <c:v>19.2</c:v>
                </c:pt>
                <c:pt idx="4">
                  <c:v>19</c:v>
                </c:pt>
                <c:pt idx="5">
                  <c:v>19.7</c:v>
                </c:pt>
              </c:numCache>
            </c:numRef>
          </c:val>
        </c:ser>
        <c:dLbls/>
        <c:marker val="1"/>
        <c:axId val="79903360"/>
        <c:axId val="83964288"/>
      </c:lineChart>
      <c:catAx>
        <c:axId val="7990336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83964288"/>
        <c:crosses val="autoZero"/>
        <c:auto val="1"/>
        <c:lblAlgn val="ctr"/>
        <c:lblOffset val="100"/>
      </c:catAx>
      <c:valAx>
        <c:axId val="83964288"/>
        <c:scaling>
          <c:orientation val="minMax"/>
          <c:min val="14"/>
        </c:scaling>
        <c:axPos val="l"/>
        <c:majorGridlines>
          <c:spPr>
            <a:ln w="9525" cap="flat" cmpd="sng" algn="ctr">
              <a:solidFill>
                <a:schemeClr val="tx1">
                  <a:lumMod val="15000"/>
                  <a:lumOff val="85000"/>
                </a:schemeClr>
              </a:solidFill>
              <a:round/>
            </a:ln>
            <a:effectLst/>
          </c:spPr>
        </c:majorGridlines>
        <c:numFmt formatCode="0.0" sourceLinked="1"/>
        <c:maj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7990336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chart>
  <c:spPr>
    <a:noFill/>
    <a:ln>
      <a:noFill/>
    </a:ln>
    <a:effectLst/>
  </c:spPr>
  <c:txPr>
    <a:bodyPr/>
    <a:lstStyle/>
    <a:p>
      <a:pPr>
        <a:defRPr/>
      </a:pPr>
      <a:endParaRPr lang="de-DE"/>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de-DE"/>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Armutsrisiko</a:t>
            </a:r>
            <a:r>
              <a:rPr lang="en-US" sz="2000" baseline="0"/>
              <a:t> in % </a:t>
            </a:r>
          </a:p>
          <a:p>
            <a:pPr>
              <a:defRPr sz="2000" b="0" i="0" u="none" strike="noStrike" kern="1200" spc="0" baseline="0">
                <a:solidFill>
                  <a:schemeClr val="tx1">
                    <a:lumMod val="65000"/>
                    <a:lumOff val="35000"/>
                  </a:schemeClr>
                </a:solidFill>
                <a:latin typeface="+mn-lt"/>
                <a:ea typeface="+mn-ea"/>
                <a:cs typeface="+mn-cs"/>
              </a:defRPr>
            </a:pPr>
            <a:r>
              <a:rPr lang="en-US" sz="2000"/>
              <a:t>Alleinerziehende Vergleich</a:t>
            </a:r>
            <a:r>
              <a:rPr lang="en-US" sz="2000" baseline="0"/>
              <a:t> </a:t>
            </a:r>
            <a:r>
              <a:rPr lang="en-US" sz="2000"/>
              <a:t>Bund-Hessen </a:t>
            </a:r>
          </a:p>
        </c:rich>
      </c:tx>
      <c:layout/>
      <c:spPr>
        <a:noFill/>
        <a:ln>
          <a:noFill/>
        </a:ln>
        <a:effectLst/>
      </c:spPr>
    </c:title>
    <c:plotArea>
      <c:layout/>
      <c:lineChart>
        <c:grouping val="standard"/>
        <c:ser>
          <c:idx val="0"/>
          <c:order val="0"/>
          <c:tx>
            <c:strRef>
              <c:f>Tabelle4!$A$157:$B$157</c:f>
              <c:strCache>
                <c:ptCount val="2"/>
                <c:pt idx="0">
                  <c:v>Hessen</c:v>
                </c:pt>
                <c:pt idx="1">
                  <c:v>   Ein(e) Erwachsene(r) mit Kind(ern)</c:v>
                </c:pt>
              </c:strCache>
            </c:strRef>
          </c:tx>
          <c:spPr>
            <a:ln w="28575" cap="rnd">
              <a:solidFill>
                <a:schemeClr val="accent1"/>
              </a:solidFill>
              <a:round/>
            </a:ln>
            <a:effectLst/>
          </c:spPr>
          <c:marker>
            <c:symbol val="none"/>
          </c:marker>
          <c:cat>
            <c:numRef>
              <c:f>Tabelle4!$C$156:$M$156</c:f>
              <c:numCache>
                <c:formatCode>General</c:formatCode>
                <c:ptCount val="6"/>
                <c:pt idx="0">
                  <c:v>2010</c:v>
                </c:pt>
                <c:pt idx="1">
                  <c:v>2011</c:v>
                </c:pt>
                <c:pt idx="2">
                  <c:v>2012</c:v>
                </c:pt>
                <c:pt idx="3">
                  <c:v>2013</c:v>
                </c:pt>
                <c:pt idx="4">
                  <c:v>2014</c:v>
                </c:pt>
                <c:pt idx="5">
                  <c:v>2015</c:v>
                </c:pt>
              </c:numCache>
            </c:numRef>
          </c:cat>
          <c:val>
            <c:numRef>
              <c:f>Tabelle4!$C$157:$M$157</c:f>
              <c:numCache>
                <c:formatCode>0.0</c:formatCode>
                <c:ptCount val="6"/>
                <c:pt idx="0">
                  <c:v>29.3</c:v>
                </c:pt>
                <c:pt idx="1">
                  <c:v>35.300000000000011</c:v>
                </c:pt>
                <c:pt idx="2">
                  <c:v>35.6</c:v>
                </c:pt>
                <c:pt idx="3">
                  <c:v>35.4</c:v>
                </c:pt>
                <c:pt idx="4">
                  <c:v>36</c:v>
                </c:pt>
                <c:pt idx="5">
                  <c:v>41.5</c:v>
                </c:pt>
              </c:numCache>
            </c:numRef>
          </c:val>
        </c:ser>
        <c:ser>
          <c:idx val="1"/>
          <c:order val="1"/>
          <c:tx>
            <c:strRef>
              <c:f>Tabelle4!$A$158:$B$158</c:f>
              <c:strCache>
                <c:ptCount val="2"/>
                <c:pt idx="0">
                  <c:v>Bund</c:v>
                </c:pt>
                <c:pt idx="1">
                  <c:v>   Ein(e) Erwachsene(r) mit Kind(ern)</c:v>
                </c:pt>
              </c:strCache>
            </c:strRef>
          </c:tx>
          <c:spPr>
            <a:ln w="28575" cap="rnd">
              <a:solidFill>
                <a:schemeClr val="accent2"/>
              </a:solidFill>
              <a:round/>
            </a:ln>
            <a:effectLst/>
          </c:spPr>
          <c:marker>
            <c:symbol val="none"/>
          </c:marker>
          <c:cat>
            <c:numRef>
              <c:f>Tabelle4!$C$156:$M$156</c:f>
              <c:numCache>
                <c:formatCode>General</c:formatCode>
                <c:ptCount val="6"/>
                <c:pt idx="0">
                  <c:v>2010</c:v>
                </c:pt>
                <c:pt idx="1">
                  <c:v>2011</c:v>
                </c:pt>
                <c:pt idx="2">
                  <c:v>2012</c:v>
                </c:pt>
                <c:pt idx="3">
                  <c:v>2013</c:v>
                </c:pt>
                <c:pt idx="4">
                  <c:v>2014</c:v>
                </c:pt>
                <c:pt idx="5">
                  <c:v>2015</c:v>
                </c:pt>
              </c:numCache>
            </c:numRef>
          </c:cat>
          <c:val>
            <c:numRef>
              <c:f>Tabelle4!$C$158:$M$158</c:f>
              <c:numCache>
                <c:formatCode>0.0</c:formatCode>
                <c:ptCount val="6"/>
                <c:pt idx="0">
                  <c:v>38.6</c:v>
                </c:pt>
                <c:pt idx="1">
                  <c:v>42.2</c:v>
                </c:pt>
                <c:pt idx="2">
                  <c:v>41.9</c:v>
                </c:pt>
                <c:pt idx="3">
                  <c:v>43</c:v>
                </c:pt>
                <c:pt idx="4">
                  <c:v>41.9</c:v>
                </c:pt>
                <c:pt idx="5">
                  <c:v>43.8</c:v>
                </c:pt>
              </c:numCache>
            </c:numRef>
          </c:val>
        </c:ser>
        <c:dLbls/>
        <c:marker val="1"/>
        <c:axId val="84010880"/>
        <c:axId val="84012416"/>
      </c:lineChart>
      <c:catAx>
        <c:axId val="8401088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84012416"/>
        <c:crosses val="autoZero"/>
        <c:auto val="1"/>
        <c:lblAlgn val="ctr"/>
        <c:lblOffset val="100"/>
      </c:catAx>
      <c:valAx>
        <c:axId val="84012416"/>
        <c:scaling>
          <c:orientation val="minMax"/>
          <c:min val="25"/>
        </c:scaling>
        <c:axPos val="l"/>
        <c:majorGridlines>
          <c:spPr>
            <a:ln w="9525" cap="flat" cmpd="sng" algn="ctr">
              <a:solidFill>
                <a:schemeClr val="tx1">
                  <a:lumMod val="15000"/>
                  <a:lumOff val="85000"/>
                </a:schemeClr>
              </a:solidFill>
              <a:round/>
            </a:ln>
            <a:effectLst/>
          </c:spPr>
        </c:majorGridlines>
        <c:numFmt formatCode="0.0" sourceLinked="1"/>
        <c:maj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84010880"/>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chart>
  <c:spPr>
    <a:noFill/>
    <a:ln>
      <a:noFill/>
    </a:ln>
    <a:effectLst/>
  </c:spPr>
  <c:txPr>
    <a:bodyPr/>
    <a:lstStyle/>
    <a:p>
      <a:pPr>
        <a:defRPr/>
      </a:pPr>
      <a:endParaRPr lang="de-DE"/>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de-DE"/>
  <c:chart>
    <c:title>
      <c:tx>
        <c:rich>
          <a:bodyPr/>
          <a:lstStyle/>
          <a:p>
            <a:pPr>
              <a:defRPr/>
            </a:pPr>
            <a:r>
              <a:rPr lang="de-DE" sz="1800" b="0" i="0" u="none" strike="noStrike" baseline="0"/>
              <a:t>Armutsgefährdungsquote nach Familiengröße </a:t>
            </a:r>
            <a:endParaRPr lang="de-DE"/>
          </a:p>
        </c:rich>
      </c:tx>
      <c:layout/>
    </c:title>
    <c:plotArea>
      <c:layout/>
      <c:barChart>
        <c:barDir val="col"/>
        <c:grouping val="clustered"/>
        <c:ser>
          <c:idx val="0"/>
          <c:order val="0"/>
          <c:tx>
            <c:strRef>
              <c:f>'[1]Armut und Migrationshintergrund'!$B$5:$C$5</c:f>
              <c:strCache>
                <c:ptCount val="1"/>
                <c:pt idx="0">
                  <c:v>Ohne Migrations-hintergrund</c:v>
                </c:pt>
              </c:strCache>
            </c:strRef>
          </c:tx>
          <c:cat>
            <c:strRef>
              <c:f>'[1]Armut und Migrationshintergrund'!$D$4:$H$4</c:f>
              <c:strCache>
                <c:ptCount val="5"/>
                <c:pt idx="0">
                  <c:v>1 Kind</c:v>
                </c:pt>
                <c:pt idx="1">
                  <c:v>2 Kinder</c:v>
                </c:pt>
                <c:pt idx="2">
                  <c:v>3 Kinder</c:v>
                </c:pt>
                <c:pt idx="3">
                  <c:v>4 Kinder</c:v>
                </c:pt>
                <c:pt idx="4">
                  <c:v>5 und mehr Kinder</c:v>
                </c:pt>
              </c:strCache>
            </c:strRef>
          </c:cat>
          <c:val>
            <c:numRef>
              <c:f>'[1]Armut und Migrationshintergrund'!$D$5:$H$5</c:f>
              <c:numCache>
                <c:formatCode>General</c:formatCode>
                <c:ptCount val="5"/>
                <c:pt idx="0">
                  <c:v>11</c:v>
                </c:pt>
                <c:pt idx="1">
                  <c:v>9.9</c:v>
                </c:pt>
                <c:pt idx="2">
                  <c:v>14.8</c:v>
                </c:pt>
                <c:pt idx="3">
                  <c:v>22.6</c:v>
                </c:pt>
                <c:pt idx="4">
                  <c:v>28.3</c:v>
                </c:pt>
              </c:numCache>
            </c:numRef>
          </c:val>
        </c:ser>
        <c:ser>
          <c:idx val="1"/>
          <c:order val="1"/>
          <c:tx>
            <c:strRef>
              <c:f>'[1]Armut und Migrationshintergrund'!$B$6:$C$6</c:f>
              <c:strCache>
                <c:ptCount val="1"/>
                <c:pt idx="0">
                  <c:v>Mit Migrations-hintergrund</c:v>
                </c:pt>
              </c:strCache>
            </c:strRef>
          </c:tx>
          <c:cat>
            <c:strRef>
              <c:f>'[1]Armut und Migrationshintergrund'!$D$4:$H$4</c:f>
              <c:strCache>
                <c:ptCount val="5"/>
                <c:pt idx="0">
                  <c:v>1 Kind</c:v>
                </c:pt>
                <c:pt idx="1">
                  <c:v>2 Kinder</c:v>
                </c:pt>
                <c:pt idx="2">
                  <c:v>3 Kinder</c:v>
                </c:pt>
                <c:pt idx="3">
                  <c:v>4 Kinder</c:v>
                </c:pt>
                <c:pt idx="4">
                  <c:v>5 und mehr Kinder</c:v>
                </c:pt>
              </c:strCache>
            </c:strRef>
          </c:cat>
          <c:val>
            <c:numRef>
              <c:f>'[1]Armut und Migrationshintergrund'!$D$6:$H$6</c:f>
              <c:numCache>
                <c:formatCode>General</c:formatCode>
                <c:ptCount val="5"/>
                <c:pt idx="0">
                  <c:v>23.1</c:v>
                </c:pt>
                <c:pt idx="1">
                  <c:v>26.5</c:v>
                </c:pt>
                <c:pt idx="2">
                  <c:v>38.6</c:v>
                </c:pt>
                <c:pt idx="3">
                  <c:v>55.3</c:v>
                </c:pt>
                <c:pt idx="4">
                  <c:v>54.8</c:v>
                </c:pt>
              </c:numCache>
            </c:numRef>
          </c:val>
        </c:ser>
        <c:dLbls/>
        <c:axId val="86971520"/>
        <c:axId val="86973056"/>
      </c:barChart>
      <c:catAx>
        <c:axId val="86971520"/>
        <c:scaling>
          <c:orientation val="minMax"/>
        </c:scaling>
        <c:axPos val="b"/>
        <c:numFmt formatCode="General" sourceLinked="0"/>
        <c:majorTickMark val="none"/>
        <c:tickLblPos val="nextTo"/>
        <c:txPr>
          <a:bodyPr rot="-2940000"/>
          <a:lstStyle/>
          <a:p>
            <a:pPr>
              <a:defRPr sz="1200" baseline="0"/>
            </a:pPr>
            <a:endParaRPr lang="de-DE"/>
          </a:p>
        </c:txPr>
        <c:crossAx val="86973056"/>
        <c:crosses val="autoZero"/>
        <c:auto val="1"/>
        <c:lblAlgn val="ctr"/>
        <c:lblOffset val="100"/>
      </c:catAx>
      <c:valAx>
        <c:axId val="86973056"/>
        <c:scaling>
          <c:orientation val="minMax"/>
        </c:scaling>
        <c:axPos val="l"/>
        <c:majorGridlines/>
        <c:title>
          <c:tx>
            <c:rich>
              <a:bodyPr/>
              <a:lstStyle/>
              <a:p>
                <a:pPr>
                  <a:defRPr/>
                </a:pPr>
                <a:r>
                  <a:rPr lang="en-US"/>
                  <a:t>Prozent</a:t>
                </a:r>
              </a:p>
            </c:rich>
          </c:tx>
          <c:layout/>
        </c:title>
        <c:numFmt formatCode="General" sourceLinked="1"/>
        <c:majorTickMark val="none"/>
        <c:tickLblPos val="nextTo"/>
        <c:txPr>
          <a:bodyPr/>
          <a:lstStyle/>
          <a:p>
            <a:pPr>
              <a:defRPr sz="1200" baseline="0"/>
            </a:pPr>
            <a:endParaRPr lang="de-DE"/>
          </a:p>
        </c:txPr>
        <c:crossAx val="86971520"/>
        <c:crosses val="autoZero"/>
        <c:crossBetween val="between"/>
      </c:valAx>
    </c:plotArea>
    <c:legend>
      <c:legendPos val="r"/>
      <c:layout/>
      <c:txPr>
        <a:bodyPr/>
        <a:lstStyle/>
        <a:p>
          <a:pPr>
            <a:defRPr sz="1200" baseline="0"/>
          </a:pPr>
          <a:endParaRPr lang="de-DE"/>
        </a:p>
      </c:txPr>
    </c:legend>
    <c:plotVisOnly val="1"/>
    <c:dispBlanksAs val="gap"/>
  </c:chart>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138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138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8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38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138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D7454A5-C749-4867-BF0D-3D1D0F445919}" type="slidenum">
              <a:rPr lang="de-DE"/>
              <a:pPr/>
              <a:t>‹Nr.›</a:t>
            </a:fld>
            <a:endParaRPr lang="de-DE"/>
          </a:p>
        </p:txBody>
      </p:sp>
    </p:spTree>
    <p:extLst>
      <p:ext uri="{BB962C8B-B14F-4D97-AF65-F5344CB8AC3E}">
        <p14:creationId xmlns:p14="http://schemas.microsoft.com/office/powerpoint/2010/main" xmlns="" val="28535488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55F589-125C-4C47-92AA-74DE457361A0}" type="slidenum">
              <a:rPr lang="de-DE"/>
              <a:pPr/>
              <a:t>1</a:t>
            </a:fld>
            <a:endParaRPr lang="de-DE"/>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r>
              <a:rPr lang="de-DE"/>
              <a:t>Titelfolie</a:t>
            </a:r>
          </a:p>
        </p:txBody>
      </p:sp>
    </p:spTree>
    <p:extLst>
      <p:ext uri="{BB962C8B-B14F-4D97-AF65-F5344CB8AC3E}">
        <p14:creationId xmlns:p14="http://schemas.microsoft.com/office/powerpoint/2010/main" xmlns="" val="2414949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92517-1274-4BF7-8A8B-B241A05CE601}" type="slidenum">
              <a:rPr lang="de-DE"/>
              <a:pPr/>
              <a:t>2</a:t>
            </a:fld>
            <a:endParaRPr lang="de-DE"/>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r>
              <a:rPr lang="de-DE"/>
              <a:t>Textseite mit (optionaler) Auflistung</a:t>
            </a:r>
          </a:p>
        </p:txBody>
      </p:sp>
    </p:spTree>
    <p:extLst>
      <p:ext uri="{BB962C8B-B14F-4D97-AF65-F5344CB8AC3E}">
        <p14:creationId xmlns:p14="http://schemas.microsoft.com/office/powerpoint/2010/main" xmlns="" val="3598848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92517-1274-4BF7-8A8B-B241A05CE601}" type="slidenum">
              <a:rPr lang="de-DE"/>
              <a:pPr/>
              <a:t>3</a:t>
            </a:fld>
            <a:endParaRPr lang="de-DE"/>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r>
              <a:rPr lang="de-DE"/>
              <a:t>Textseite mit (optionaler) Auflistung</a:t>
            </a:r>
          </a:p>
        </p:txBody>
      </p:sp>
    </p:spTree>
    <p:extLst>
      <p:ext uri="{BB962C8B-B14F-4D97-AF65-F5344CB8AC3E}">
        <p14:creationId xmlns:p14="http://schemas.microsoft.com/office/powerpoint/2010/main" xmlns="" val="724386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92517-1274-4BF7-8A8B-B241A05CE601}" type="slidenum">
              <a:rPr lang="de-DE"/>
              <a:pPr/>
              <a:t>4</a:t>
            </a:fld>
            <a:endParaRPr lang="de-DE"/>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r>
              <a:rPr lang="de-DE"/>
              <a:t>Textseite mit (optionaler) Auflistung</a:t>
            </a:r>
          </a:p>
        </p:txBody>
      </p:sp>
    </p:spTree>
    <p:extLst>
      <p:ext uri="{BB962C8B-B14F-4D97-AF65-F5344CB8AC3E}">
        <p14:creationId xmlns:p14="http://schemas.microsoft.com/office/powerpoint/2010/main" xmlns="" val="301048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406FB0-E563-49A1-B70C-6D6CDC391D28}" type="slidenum">
              <a:rPr lang="de-DE"/>
              <a:pPr/>
              <a:t>14</a:t>
            </a:fld>
            <a:endParaRPr lang="de-DE"/>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r>
              <a:rPr lang="de-DE"/>
              <a:t>Schlussfolie</a:t>
            </a:r>
          </a:p>
        </p:txBody>
      </p:sp>
    </p:spTree>
    <p:extLst>
      <p:ext uri="{BB962C8B-B14F-4D97-AF65-F5344CB8AC3E}">
        <p14:creationId xmlns:p14="http://schemas.microsoft.com/office/powerpoint/2010/main" xmlns="" val="3246583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solidFill>
          <a:srgbClr val="FF0000"/>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2625" y="1841500"/>
            <a:ext cx="7772400" cy="1470025"/>
          </a:xfrm>
        </p:spPr>
        <p:txBody>
          <a:bodyPr anchor="b"/>
          <a:lstStyle>
            <a:lvl1pPr>
              <a:defRPr>
                <a:solidFill>
                  <a:schemeClr val="bg1"/>
                </a:solidFill>
              </a:defRPr>
            </a:lvl1pPr>
          </a:lstStyle>
          <a:p>
            <a:r>
              <a:rPr lang="de-DE" smtClean="0"/>
              <a:t>Titelmasterformat durch Klicken bearbeiten</a:t>
            </a:r>
            <a:endParaRPr lang="de-DE"/>
          </a:p>
        </p:txBody>
      </p:sp>
      <p:sp>
        <p:nvSpPr>
          <p:cNvPr id="3075" name="Rectangle 3"/>
          <p:cNvSpPr>
            <a:spLocks noGrp="1" noChangeArrowheads="1"/>
          </p:cNvSpPr>
          <p:nvPr>
            <p:ph type="subTitle" idx="1"/>
          </p:nvPr>
        </p:nvSpPr>
        <p:spPr>
          <a:xfrm>
            <a:off x="684213" y="3332163"/>
            <a:ext cx="7775575" cy="1752600"/>
          </a:xfrm>
        </p:spPr>
        <p:txBody>
          <a:bodyPr/>
          <a:lstStyle>
            <a:lvl1pPr marL="0" indent="0">
              <a:buFont typeface="Wingdings" pitchFamily="2" charset="2"/>
              <a:buNone/>
              <a:defRPr>
                <a:solidFill>
                  <a:schemeClr val="bg1"/>
                </a:solidFill>
              </a:defRPr>
            </a:lvl1pPr>
          </a:lstStyle>
          <a:p>
            <a:r>
              <a:rPr lang="de-DE" smtClean="0"/>
              <a:t>Formatvorlage des Untertitelmasters durch Klicken bearbeiten</a:t>
            </a:r>
            <a:endParaRPr lang="de-DE"/>
          </a:p>
        </p:txBody>
      </p:sp>
      <p:pic>
        <p:nvPicPr>
          <p:cNvPr id="3079" name="Picture 7"/>
          <p:cNvPicPr>
            <a:picLocks noChangeAspect="1" noChangeArrowheads="1"/>
          </p:cNvPicPr>
          <p:nvPr/>
        </p:nvPicPr>
        <p:blipFill>
          <a:blip r:embed="rId2" cstate="print"/>
          <a:srcRect/>
          <a:stretch>
            <a:fillRect/>
          </a:stretch>
        </p:blipFill>
        <p:spPr bwMode="auto">
          <a:xfrm>
            <a:off x="6172200" y="4114800"/>
            <a:ext cx="2971800" cy="150177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3"/>
          <p:cNvSpPr>
            <a:spLocks noGrp="1"/>
          </p:cNvSpPr>
          <p:nvPr>
            <p:ph type="ftr" sz="quarter" idx="10"/>
          </p:nvPr>
        </p:nvSpPr>
        <p:spPr/>
        <p:txBody>
          <a:bodyPr/>
          <a:lstStyle>
            <a:lvl1pPr>
              <a:defRPr/>
            </a:lvl1pPr>
          </a:lstStyle>
          <a:p>
            <a:r>
              <a:rPr lang="de-DE"/>
              <a:t>www.linksfraktion.de</a:t>
            </a:r>
          </a:p>
        </p:txBody>
      </p:sp>
      <p:sp>
        <p:nvSpPr>
          <p:cNvPr id="5" name="Foliennummernplatzhalter 4"/>
          <p:cNvSpPr>
            <a:spLocks noGrp="1"/>
          </p:cNvSpPr>
          <p:nvPr>
            <p:ph type="sldNum" sz="quarter" idx="11"/>
          </p:nvPr>
        </p:nvSpPr>
        <p:spPr/>
        <p:txBody>
          <a:bodyPr/>
          <a:lstStyle>
            <a:lvl1pPr>
              <a:defRPr/>
            </a:lvl1pPr>
          </a:lstStyle>
          <a:p>
            <a:fld id="{FD60ADAC-EA39-4824-BE35-7845EB244B28}" type="slidenum">
              <a:rPr lang="de-DE"/>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70663" y="561975"/>
            <a:ext cx="1962150" cy="538797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2625" y="561975"/>
            <a:ext cx="5735638" cy="538797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3"/>
          <p:cNvSpPr>
            <a:spLocks noGrp="1"/>
          </p:cNvSpPr>
          <p:nvPr>
            <p:ph type="ftr" sz="quarter" idx="10"/>
          </p:nvPr>
        </p:nvSpPr>
        <p:spPr/>
        <p:txBody>
          <a:bodyPr/>
          <a:lstStyle>
            <a:lvl1pPr>
              <a:defRPr/>
            </a:lvl1pPr>
          </a:lstStyle>
          <a:p>
            <a:r>
              <a:rPr lang="de-DE"/>
              <a:t>www.linksfraktion.de</a:t>
            </a:r>
          </a:p>
        </p:txBody>
      </p:sp>
      <p:sp>
        <p:nvSpPr>
          <p:cNvPr id="5" name="Foliennummernplatzhalter 4"/>
          <p:cNvSpPr>
            <a:spLocks noGrp="1"/>
          </p:cNvSpPr>
          <p:nvPr>
            <p:ph type="sldNum" sz="quarter" idx="11"/>
          </p:nvPr>
        </p:nvSpPr>
        <p:spPr/>
        <p:txBody>
          <a:bodyPr/>
          <a:lstStyle>
            <a:lvl1pPr>
              <a:defRPr/>
            </a:lvl1pPr>
          </a:lstStyle>
          <a:p>
            <a:fld id="{2C7F1349-3944-4057-B147-B9BAC71A283F}" type="slidenum">
              <a:rPr lang="de-DE"/>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3"/>
          <p:cNvSpPr>
            <a:spLocks noGrp="1"/>
          </p:cNvSpPr>
          <p:nvPr>
            <p:ph type="ftr" sz="quarter" idx="10"/>
          </p:nvPr>
        </p:nvSpPr>
        <p:spPr/>
        <p:txBody>
          <a:bodyPr/>
          <a:lstStyle>
            <a:lvl1pPr>
              <a:defRPr/>
            </a:lvl1pPr>
          </a:lstStyle>
          <a:p>
            <a:r>
              <a:rPr lang="de-DE"/>
              <a:t>www.linksfraktion.de</a:t>
            </a:r>
          </a:p>
        </p:txBody>
      </p:sp>
      <p:sp>
        <p:nvSpPr>
          <p:cNvPr id="5" name="Foliennummernplatzhalter 4"/>
          <p:cNvSpPr>
            <a:spLocks noGrp="1"/>
          </p:cNvSpPr>
          <p:nvPr>
            <p:ph type="sldNum" sz="quarter" idx="11"/>
          </p:nvPr>
        </p:nvSpPr>
        <p:spPr/>
        <p:txBody>
          <a:bodyPr/>
          <a:lstStyle>
            <a:lvl1pPr>
              <a:defRPr/>
            </a:lvl1pPr>
          </a:lstStyle>
          <a:p>
            <a:fld id="{5E9C2BCB-7888-42C0-969C-0A08F3686EB7}" type="slidenum">
              <a:rPr lang="de-DE"/>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Fußzeilenplatzhalter 3"/>
          <p:cNvSpPr>
            <a:spLocks noGrp="1"/>
          </p:cNvSpPr>
          <p:nvPr>
            <p:ph type="ftr" sz="quarter" idx="10"/>
          </p:nvPr>
        </p:nvSpPr>
        <p:spPr/>
        <p:txBody>
          <a:bodyPr/>
          <a:lstStyle>
            <a:lvl1pPr>
              <a:defRPr/>
            </a:lvl1pPr>
          </a:lstStyle>
          <a:p>
            <a:r>
              <a:rPr lang="de-DE"/>
              <a:t>www.linksfraktion.de</a:t>
            </a:r>
          </a:p>
        </p:txBody>
      </p:sp>
      <p:sp>
        <p:nvSpPr>
          <p:cNvPr id="5" name="Foliennummernplatzhalter 4"/>
          <p:cNvSpPr>
            <a:spLocks noGrp="1"/>
          </p:cNvSpPr>
          <p:nvPr>
            <p:ph type="sldNum" sz="quarter" idx="11"/>
          </p:nvPr>
        </p:nvSpPr>
        <p:spPr/>
        <p:txBody>
          <a:bodyPr/>
          <a:lstStyle>
            <a:lvl1pPr>
              <a:defRPr/>
            </a:lvl1pPr>
          </a:lstStyle>
          <a:p>
            <a:fld id="{3F535C53-33B9-4971-B491-3599DC2A22CC}" type="slidenum">
              <a:rPr lang="de-DE"/>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2625" y="1665288"/>
            <a:ext cx="3848100" cy="4284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83125" y="1665288"/>
            <a:ext cx="3849688" cy="4284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0"/>
          </p:nvPr>
        </p:nvSpPr>
        <p:spPr/>
        <p:txBody>
          <a:bodyPr/>
          <a:lstStyle>
            <a:lvl1pPr>
              <a:defRPr/>
            </a:lvl1pPr>
          </a:lstStyle>
          <a:p>
            <a:r>
              <a:rPr lang="de-DE"/>
              <a:t>www.linksfraktion.de</a:t>
            </a:r>
          </a:p>
        </p:txBody>
      </p:sp>
      <p:sp>
        <p:nvSpPr>
          <p:cNvPr id="6" name="Foliennummernplatzhalter 5"/>
          <p:cNvSpPr>
            <a:spLocks noGrp="1"/>
          </p:cNvSpPr>
          <p:nvPr>
            <p:ph type="sldNum" sz="quarter" idx="11"/>
          </p:nvPr>
        </p:nvSpPr>
        <p:spPr/>
        <p:txBody>
          <a:bodyPr/>
          <a:lstStyle>
            <a:lvl1pPr>
              <a:defRPr/>
            </a:lvl1pPr>
          </a:lstStyle>
          <a:p>
            <a:fld id="{75AADC1D-263D-4DAF-8E98-E3EF7338914B}" type="slidenum">
              <a:rPr lang="de-DE"/>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Fußzeilenplatzhalter 6"/>
          <p:cNvSpPr>
            <a:spLocks noGrp="1"/>
          </p:cNvSpPr>
          <p:nvPr>
            <p:ph type="ftr" sz="quarter" idx="10"/>
          </p:nvPr>
        </p:nvSpPr>
        <p:spPr/>
        <p:txBody>
          <a:bodyPr/>
          <a:lstStyle>
            <a:lvl1pPr>
              <a:defRPr/>
            </a:lvl1pPr>
          </a:lstStyle>
          <a:p>
            <a:r>
              <a:rPr lang="de-DE"/>
              <a:t>www.linksfraktion.de</a:t>
            </a:r>
          </a:p>
        </p:txBody>
      </p:sp>
      <p:sp>
        <p:nvSpPr>
          <p:cNvPr id="8" name="Foliennummernplatzhalter 7"/>
          <p:cNvSpPr>
            <a:spLocks noGrp="1"/>
          </p:cNvSpPr>
          <p:nvPr>
            <p:ph type="sldNum" sz="quarter" idx="11"/>
          </p:nvPr>
        </p:nvSpPr>
        <p:spPr/>
        <p:txBody>
          <a:bodyPr/>
          <a:lstStyle>
            <a:lvl1pPr>
              <a:defRPr/>
            </a:lvl1pPr>
          </a:lstStyle>
          <a:p>
            <a:fld id="{8F7D4511-FD44-4975-A723-36577DDB1C7D}" type="slidenum">
              <a:rPr lang="de-DE"/>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ußzeilenplatzhalter 2"/>
          <p:cNvSpPr>
            <a:spLocks noGrp="1"/>
          </p:cNvSpPr>
          <p:nvPr>
            <p:ph type="ftr" sz="quarter" idx="10"/>
          </p:nvPr>
        </p:nvSpPr>
        <p:spPr/>
        <p:txBody>
          <a:bodyPr/>
          <a:lstStyle>
            <a:lvl1pPr>
              <a:defRPr/>
            </a:lvl1pPr>
          </a:lstStyle>
          <a:p>
            <a:r>
              <a:rPr lang="de-DE"/>
              <a:t>www.linksfraktion.de</a:t>
            </a:r>
          </a:p>
        </p:txBody>
      </p:sp>
      <p:sp>
        <p:nvSpPr>
          <p:cNvPr id="4" name="Foliennummernplatzhalter 3"/>
          <p:cNvSpPr>
            <a:spLocks noGrp="1"/>
          </p:cNvSpPr>
          <p:nvPr>
            <p:ph type="sldNum" sz="quarter" idx="11"/>
          </p:nvPr>
        </p:nvSpPr>
        <p:spPr/>
        <p:txBody>
          <a:bodyPr/>
          <a:lstStyle>
            <a:lvl1pPr>
              <a:defRPr/>
            </a:lvl1pPr>
          </a:lstStyle>
          <a:p>
            <a:fld id="{81D67042-F07B-4B10-9BA9-DA0961B9138D}" type="slidenum">
              <a:rPr lang="de-DE"/>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1"/>
          <p:cNvSpPr>
            <a:spLocks noGrp="1"/>
          </p:cNvSpPr>
          <p:nvPr>
            <p:ph type="ftr" sz="quarter" idx="10"/>
          </p:nvPr>
        </p:nvSpPr>
        <p:spPr/>
        <p:txBody>
          <a:bodyPr/>
          <a:lstStyle>
            <a:lvl1pPr>
              <a:defRPr/>
            </a:lvl1pPr>
          </a:lstStyle>
          <a:p>
            <a:r>
              <a:rPr lang="de-DE"/>
              <a:t>www.linksfraktion.de</a:t>
            </a:r>
          </a:p>
        </p:txBody>
      </p:sp>
      <p:sp>
        <p:nvSpPr>
          <p:cNvPr id="3" name="Foliennummernplatzhalter 2"/>
          <p:cNvSpPr>
            <a:spLocks noGrp="1"/>
          </p:cNvSpPr>
          <p:nvPr>
            <p:ph type="sldNum" sz="quarter" idx="11"/>
          </p:nvPr>
        </p:nvSpPr>
        <p:spPr/>
        <p:txBody>
          <a:bodyPr/>
          <a:lstStyle>
            <a:lvl1pPr>
              <a:defRPr/>
            </a:lvl1pPr>
          </a:lstStyle>
          <a:p>
            <a:fld id="{4B281007-F1B6-432D-81BC-BABCBD667E91}" type="slidenum">
              <a:rPr lang="de-DE"/>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de-DE"/>
              <a:t>www.linksfraktion.de</a:t>
            </a:r>
          </a:p>
        </p:txBody>
      </p:sp>
      <p:sp>
        <p:nvSpPr>
          <p:cNvPr id="6" name="Foliennummernplatzhalter 5"/>
          <p:cNvSpPr>
            <a:spLocks noGrp="1"/>
          </p:cNvSpPr>
          <p:nvPr>
            <p:ph type="sldNum" sz="quarter" idx="11"/>
          </p:nvPr>
        </p:nvSpPr>
        <p:spPr/>
        <p:txBody>
          <a:bodyPr/>
          <a:lstStyle>
            <a:lvl1pPr>
              <a:defRPr/>
            </a:lvl1pPr>
          </a:lstStyle>
          <a:p>
            <a:fld id="{1D6F4828-B373-4E6E-AD0F-7B6124F35BF6}" type="slidenum">
              <a:rPr lang="de-DE"/>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Fußzeilenplatzhalter 4"/>
          <p:cNvSpPr>
            <a:spLocks noGrp="1"/>
          </p:cNvSpPr>
          <p:nvPr>
            <p:ph type="ftr" sz="quarter" idx="10"/>
          </p:nvPr>
        </p:nvSpPr>
        <p:spPr/>
        <p:txBody>
          <a:bodyPr/>
          <a:lstStyle>
            <a:lvl1pPr>
              <a:defRPr/>
            </a:lvl1pPr>
          </a:lstStyle>
          <a:p>
            <a:r>
              <a:rPr lang="de-DE"/>
              <a:t>www.linksfraktion.de</a:t>
            </a:r>
          </a:p>
        </p:txBody>
      </p:sp>
      <p:sp>
        <p:nvSpPr>
          <p:cNvPr id="6" name="Foliennummernplatzhalter 5"/>
          <p:cNvSpPr>
            <a:spLocks noGrp="1"/>
          </p:cNvSpPr>
          <p:nvPr>
            <p:ph type="sldNum" sz="quarter" idx="11"/>
          </p:nvPr>
        </p:nvSpPr>
        <p:spPr/>
        <p:txBody>
          <a:bodyPr/>
          <a:lstStyle>
            <a:lvl1pPr>
              <a:defRPr/>
            </a:lvl1pPr>
          </a:lstStyle>
          <a:p>
            <a:fld id="{FDBB9A12-39B6-4B57-990F-0C18E68EDD64}" type="slidenum">
              <a:rPr lang="de-DE"/>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2625" y="561975"/>
            <a:ext cx="7850188" cy="92233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smtClean="0"/>
              <a:t>Titelmasterformat durch Klicken bearbeiten</a:t>
            </a:r>
          </a:p>
        </p:txBody>
      </p:sp>
      <p:sp>
        <p:nvSpPr>
          <p:cNvPr id="1027" name="Rectangle 3"/>
          <p:cNvSpPr>
            <a:spLocks noGrp="1" noChangeArrowheads="1"/>
          </p:cNvSpPr>
          <p:nvPr>
            <p:ph type="body" idx="1"/>
          </p:nvPr>
        </p:nvSpPr>
        <p:spPr bwMode="auto">
          <a:xfrm>
            <a:off x="682625" y="1665288"/>
            <a:ext cx="7850188" cy="428466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smtClean="0"/>
              <a:t>Textmasterformate durch Klicken bearbeiten</a:t>
            </a:r>
          </a:p>
          <a:p>
            <a:pPr lvl="1"/>
            <a:r>
              <a:rPr lang="de-DE" smtClean="0"/>
              <a:t>Zweite Ebene</a:t>
            </a:r>
          </a:p>
          <a:p>
            <a:pPr lvl="1"/>
            <a:r>
              <a:rPr lang="de-DE" smtClean="0"/>
              <a:t>Dritte Ebene</a:t>
            </a:r>
          </a:p>
          <a:p>
            <a:pPr lvl="1"/>
            <a:r>
              <a:rPr lang="de-DE" smtClean="0"/>
              <a:t>Vierte Ebene</a:t>
            </a:r>
          </a:p>
          <a:p>
            <a:pPr lvl="1"/>
            <a:r>
              <a:rPr lang="de-DE" smtClean="0"/>
              <a:t>Fünfte Ebene</a:t>
            </a:r>
          </a:p>
        </p:txBody>
      </p:sp>
      <p:sp>
        <p:nvSpPr>
          <p:cNvPr id="1029" name="Rectangle 5"/>
          <p:cNvSpPr>
            <a:spLocks noGrp="1" noChangeArrowheads="1"/>
          </p:cNvSpPr>
          <p:nvPr>
            <p:ph type="ftr" sz="quarter" idx="3"/>
          </p:nvPr>
        </p:nvSpPr>
        <p:spPr bwMode="auto">
          <a:xfrm>
            <a:off x="684213" y="6192838"/>
            <a:ext cx="2895600" cy="4762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400">
                <a:solidFill>
                  <a:schemeClr val="bg2"/>
                </a:solidFill>
                <a:latin typeface="+mn-lt"/>
              </a:defRPr>
            </a:lvl1pPr>
          </a:lstStyle>
          <a:p>
            <a:r>
              <a:rPr lang="de-DE"/>
              <a:t>www.linksfraktion.de</a:t>
            </a:r>
          </a:p>
        </p:txBody>
      </p:sp>
      <p:sp>
        <p:nvSpPr>
          <p:cNvPr id="1030" name="Rectangle 6"/>
          <p:cNvSpPr>
            <a:spLocks noGrp="1" noChangeArrowheads="1"/>
          </p:cNvSpPr>
          <p:nvPr>
            <p:ph type="sldNum" sz="quarter" idx="4"/>
          </p:nvPr>
        </p:nvSpPr>
        <p:spPr bwMode="auto">
          <a:xfrm>
            <a:off x="6372225" y="6192838"/>
            <a:ext cx="2133600" cy="4762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400">
                <a:solidFill>
                  <a:schemeClr val="bg2"/>
                </a:solidFill>
                <a:latin typeface="+mn-lt"/>
              </a:defRPr>
            </a:lvl1pPr>
          </a:lstStyle>
          <a:p>
            <a:fld id="{F8771E66-5021-45FB-92C3-0ECC946BB55E}" type="slidenum">
              <a:rPr lang="de-DE"/>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eaLnBrk="1" fontAlgn="base" hangingPunct="1">
        <a:lnSpc>
          <a:spcPts val="3600"/>
        </a:lnSpc>
        <a:spcBef>
          <a:spcPct val="0"/>
        </a:spcBef>
        <a:spcAft>
          <a:spcPct val="0"/>
        </a:spcAft>
        <a:defRPr sz="3600" b="1">
          <a:solidFill>
            <a:schemeClr val="tx2"/>
          </a:solidFill>
          <a:latin typeface="+mj-lt"/>
          <a:ea typeface="+mj-ea"/>
          <a:cs typeface="+mj-cs"/>
        </a:defRPr>
      </a:lvl1pPr>
      <a:lvl2pPr algn="l" rtl="0" eaLnBrk="1" fontAlgn="base" hangingPunct="1">
        <a:lnSpc>
          <a:spcPts val="3600"/>
        </a:lnSpc>
        <a:spcBef>
          <a:spcPct val="0"/>
        </a:spcBef>
        <a:spcAft>
          <a:spcPct val="0"/>
        </a:spcAft>
        <a:defRPr sz="3600" b="1">
          <a:solidFill>
            <a:schemeClr val="tx2"/>
          </a:solidFill>
          <a:latin typeface="CorpoS" pitchFamily="2" charset="0"/>
        </a:defRPr>
      </a:lvl2pPr>
      <a:lvl3pPr algn="l" rtl="0" eaLnBrk="1" fontAlgn="base" hangingPunct="1">
        <a:lnSpc>
          <a:spcPts val="3600"/>
        </a:lnSpc>
        <a:spcBef>
          <a:spcPct val="0"/>
        </a:spcBef>
        <a:spcAft>
          <a:spcPct val="0"/>
        </a:spcAft>
        <a:defRPr sz="3600" b="1">
          <a:solidFill>
            <a:schemeClr val="tx2"/>
          </a:solidFill>
          <a:latin typeface="CorpoS" pitchFamily="2" charset="0"/>
        </a:defRPr>
      </a:lvl3pPr>
      <a:lvl4pPr algn="l" rtl="0" eaLnBrk="1" fontAlgn="base" hangingPunct="1">
        <a:lnSpc>
          <a:spcPts val="3600"/>
        </a:lnSpc>
        <a:spcBef>
          <a:spcPct val="0"/>
        </a:spcBef>
        <a:spcAft>
          <a:spcPct val="0"/>
        </a:spcAft>
        <a:defRPr sz="3600" b="1">
          <a:solidFill>
            <a:schemeClr val="tx2"/>
          </a:solidFill>
          <a:latin typeface="CorpoS" pitchFamily="2" charset="0"/>
        </a:defRPr>
      </a:lvl4pPr>
      <a:lvl5pPr algn="l" rtl="0" eaLnBrk="1" fontAlgn="base" hangingPunct="1">
        <a:lnSpc>
          <a:spcPts val="3600"/>
        </a:lnSpc>
        <a:spcBef>
          <a:spcPct val="0"/>
        </a:spcBef>
        <a:spcAft>
          <a:spcPct val="0"/>
        </a:spcAft>
        <a:defRPr sz="3600" b="1">
          <a:solidFill>
            <a:schemeClr val="tx2"/>
          </a:solidFill>
          <a:latin typeface="CorpoS" pitchFamily="2" charset="0"/>
        </a:defRPr>
      </a:lvl5pPr>
      <a:lvl6pPr marL="457200" algn="l" rtl="0" eaLnBrk="1" fontAlgn="base" hangingPunct="1">
        <a:lnSpc>
          <a:spcPts val="3600"/>
        </a:lnSpc>
        <a:spcBef>
          <a:spcPct val="0"/>
        </a:spcBef>
        <a:spcAft>
          <a:spcPct val="0"/>
        </a:spcAft>
        <a:defRPr sz="3600" b="1">
          <a:solidFill>
            <a:schemeClr val="tx2"/>
          </a:solidFill>
          <a:latin typeface="CorpoS" pitchFamily="2" charset="0"/>
        </a:defRPr>
      </a:lvl6pPr>
      <a:lvl7pPr marL="914400" algn="l" rtl="0" eaLnBrk="1" fontAlgn="base" hangingPunct="1">
        <a:lnSpc>
          <a:spcPts val="3600"/>
        </a:lnSpc>
        <a:spcBef>
          <a:spcPct val="0"/>
        </a:spcBef>
        <a:spcAft>
          <a:spcPct val="0"/>
        </a:spcAft>
        <a:defRPr sz="3600" b="1">
          <a:solidFill>
            <a:schemeClr val="tx2"/>
          </a:solidFill>
          <a:latin typeface="CorpoS" pitchFamily="2" charset="0"/>
        </a:defRPr>
      </a:lvl7pPr>
      <a:lvl8pPr marL="1371600" algn="l" rtl="0" eaLnBrk="1" fontAlgn="base" hangingPunct="1">
        <a:lnSpc>
          <a:spcPts val="3600"/>
        </a:lnSpc>
        <a:spcBef>
          <a:spcPct val="0"/>
        </a:spcBef>
        <a:spcAft>
          <a:spcPct val="0"/>
        </a:spcAft>
        <a:defRPr sz="3600" b="1">
          <a:solidFill>
            <a:schemeClr val="tx2"/>
          </a:solidFill>
          <a:latin typeface="CorpoS" pitchFamily="2" charset="0"/>
        </a:defRPr>
      </a:lvl8pPr>
      <a:lvl9pPr marL="1828800" algn="l" rtl="0" eaLnBrk="1" fontAlgn="base" hangingPunct="1">
        <a:lnSpc>
          <a:spcPts val="3600"/>
        </a:lnSpc>
        <a:spcBef>
          <a:spcPct val="0"/>
        </a:spcBef>
        <a:spcAft>
          <a:spcPct val="0"/>
        </a:spcAft>
        <a:defRPr sz="3600" b="1">
          <a:solidFill>
            <a:schemeClr val="tx2"/>
          </a:solidFill>
          <a:latin typeface="CorpoS" pitchFamily="2" charset="0"/>
        </a:defRPr>
      </a:lvl9pPr>
    </p:titleStyle>
    <p:bodyStyle>
      <a:lvl1pPr marL="342900" indent="-342900" algn="l" rtl="0" eaLnBrk="1" fontAlgn="base" hangingPunct="1">
        <a:lnSpc>
          <a:spcPts val="2400"/>
        </a:lnSpc>
        <a:spcBef>
          <a:spcPct val="50000"/>
        </a:spcBef>
        <a:spcAft>
          <a:spcPct val="0"/>
        </a:spcAft>
        <a:buClr>
          <a:srgbClr val="FF0000"/>
        </a:buClr>
        <a:buFont typeface="Wingdings" pitchFamily="2" charset="2"/>
        <a:buChar char="n"/>
        <a:defRPr sz="2400">
          <a:solidFill>
            <a:schemeClr val="tx1"/>
          </a:solidFill>
          <a:latin typeface="+mn-lt"/>
          <a:ea typeface="+mn-ea"/>
          <a:cs typeface="+mn-cs"/>
        </a:defRPr>
      </a:lvl1pPr>
      <a:lvl2pPr marL="776288" indent="-254000" algn="l" rtl="0" eaLnBrk="1" fontAlgn="base" hangingPunct="1">
        <a:lnSpc>
          <a:spcPts val="2400"/>
        </a:lnSpc>
        <a:spcBef>
          <a:spcPct val="50000"/>
        </a:spcBef>
        <a:spcAft>
          <a:spcPct val="0"/>
        </a:spcAft>
        <a:buChar char="–"/>
        <a:defRPr sz="2400">
          <a:solidFill>
            <a:schemeClr val="tx1"/>
          </a:solidFill>
          <a:latin typeface="+mn-lt"/>
        </a:defRPr>
      </a:lvl2pPr>
      <a:lvl3pPr marL="1839913" indent="-228600" algn="l" rtl="0" eaLnBrk="1" fontAlgn="base" hangingPunct="1">
        <a:spcBef>
          <a:spcPct val="20000"/>
        </a:spcBef>
        <a:spcAft>
          <a:spcPct val="0"/>
        </a:spcAft>
        <a:buChar char="•"/>
        <a:defRPr sz="2400">
          <a:solidFill>
            <a:schemeClr val="tx1"/>
          </a:solidFill>
          <a:latin typeface="Arial" charset="0"/>
        </a:defRPr>
      </a:lvl3pPr>
      <a:lvl4pPr marL="2247900" indent="-228600" algn="l" rtl="0" eaLnBrk="1" fontAlgn="base" hangingPunct="1">
        <a:spcBef>
          <a:spcPct val="20000"/>
        </a:spcBef>
        <a:spcAft>
          <a:spcPct val="0"/>
        </a:spcAft>
        <a:buChar char="–"/>
        <a:defRPr sz="2000">
          <a:solidFill>
            <a:schemeClr val="tx1"/>
          </a:solidFill>
          <a:latin typeface="Arial" charset="0"/>
        </a:defRPr>
      </a:lvl4pPr>
      <a:lvl5pPr marL="2655888" indent="-228600" algn="l" rtl="0" eaLnBrk="1" fontAlgn="base" hangingPunct="1">
        <a:spcBef>
          <a:spcPct val="20000"/>
        </a:spcBef>
        <a:spcAft>
          <a:spcPct val="0"/>
        </a:spcAft>
        <a:buChar char="»"/>
        <a:defRPr sz="2000">
          <a:solidFill>
            <a:schemeClr val="tx1"/>
          </a:solidFill>
          <a:latin typeface="Arial" charset="0"/>
        </a:defRPr>
      </a:lvl5pPr>
      <a:lvl6pPr marL="3113088" indent="-228600" algn="l" rtl="0" eaLnBrk="1" fontAlgn="base" hangingPunct="1">
        <a:spcBef>
          <a:spcPct val="20000"/>
        </a:spcBef>
        <a:spcAft>
          <a:spcPct val="0"/>
        </a:spcAft>
        <a:buChar char="»"/>
        <a:defRPr sz="2000">
          <a:solidFill>
            <a:schemeClr val="tx1"/>
          </a:solidFill>
          <a:latin typeface="Arial" charset="0"/>
        </a:defRPr>
      </a:lvl6pPr>
      <a:lvl7pPr marL="3570288" indent="-228600" algn="l" rtl="0" eaLnBrk="1" fontAlgn="base" hangingPunct="1">
        <a:spcBef>
          <a:spcPct val="20000"/>
        </a:spcBef>
        <a:spcAft>
          <a:spcPct val="0"/>
        </a:spcAft>
        <a:buChar char="»"/>
        <a:defRPr sz="2000">
          <a:solidFill>
            <a:schemeClr val="tx1"/>
          </a:solidFill>
          <a:latin typeface="Arial" charset="0"/>
        </a:defRPr>
      </a:lvl7pPr>
      <a:lvl8pPr marL="4027488" indent="-228600" algn="l" rtl="0" eaLnBrk="1" fontAlgn="base" hangingPunct="1">
        <a:spcBef>
          <a:spcPct val="20000"/>
        </a:spcBef>
        <a:spcAft>
          <a:spcPct val="0"/>
        </a:spcAft>
        <a:buChar char="»"/>
        <a:defRPr sz="2000">
          <a:solidFill>
            <a:schemeClr val="tx1"/>
          </a:solidFill>
          <a:latin typeface="Arial" charset="0"/>
        </a:defRPr>
      </a:lvl8pPr>
      <a:lvl9pPr marL="4484688"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8" name="Rectangle 4"/>
          <p:cNvSpPr>
            <a:spLocks noGrp="1" noChangeArrowheads="1"/>
          </p:cNvSpPr>
          <p:nvPr>
            <p:ph type="ctrTitle"/>
          </p:nvPr>
        </p:nvSpPr>
        <p:spPr/>
        <p:txBody>
          <a:bodyPr/>
          <a:lstStyle/>
          <a:p>
            <a:pPr>
              <a:lnSpc>
                <a:spcPts val="3400"/>
              </a:lnSpc>
            </a:pPr>
            <a:r>
              <a:rPr lang="de-DE" sz="3000" dirty="0" smtClean="0"/>
              <a:t/>
            </a:r>
            <a:br>
              <a:rPr lang="de-DE" sz="3000" dirty="0" smtClean="0"/>
            </a:br>
            <a:r>
              <a:rPr lang="de-DE" sz="3000" dirty="0" smtClean="0"/>
              <a:t>Kinderarmut</a:t>
            </a:r>
            <a:br>
              <a:rPr lang="de-DE" sz="3000" dirty="0" smtClean="0"/>
            </a:br>
            <a:r>
              <a:rPr lang="de-DE" sz="3000" dirty="0" smtClean="0"/>
              <a:t>Entwicklungen und Lösungsansätze</a:t>
            </a:r>
            <a:endParaRPr lang="de-DE" sz="3000" dirty="0"/>
          </a:p>
        </p:txBody>
      </p:sp>
      <p:sp>
        <p:nvSpPr>
          <p:cNvPr id="236549" name="Rectangle 5"/>
          <p:cNvSpPr>
            <a:spLocks noGrp="1" noChangeArrowheads="1"/>
          </p:cNvSpPr>
          <p:nvPr>
            <p:ph type="subTitle" idx="1"/>
          </p:nvPr>
        </p:nvSpPr>
        <p:spPr/>
        <p:txBody>
          <a:bodyPr/>
          <a:lstStyle/>
          <a:p>
            <a:r>
              <a:rPr lang="de-DE" sz="2000" dirty="0" smtClean="0"/>
              <a:t>Kinder- </a:t>
            </a:r>
            <a:r>
              <a:rPr lang="de-DE" sz="2000" dirty="0"/>
              <a:t>und </a:t>
            </a:r>
            <a:r>
              <a:rPr lang="de-DE" sz="2000" dirty="0" smtClean="0"/>
              <a:t>Jugendrechtetagung</a:t>
            </a:r>
          </a:p>
          <a:p>
            <a:r>
              <a:rPr lang="de-DE" sz="2000" dirty="0" smtClean="0"/>
              <a:t>Frankfurt, den 25.03.2017 </a:t>
            </a:r>
          </a:p>
          <a:p>
            <a:endParaRPr lang="de-DE" sz="2000" dirty="0"/>
          </a:p>
          <a:p>
            <a:endParaRPr lang="de-DE"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Kindergrundsicherung – Konzept der Bundestagsfraktion II</a:t>
            </a:r>
            <a:endParaRPr lang="de-DE" dirty="0"/>
          </a:p>
        </p:txBody>
      </p:sp>
      <p:sp>
        <p:nvSpPr>
          <p:cNvPr id="3" name="Inhaltsplatzhalter 2"/>
          <p:cNvSpPr>
            <a:spLocks noGrp="1"/>
          </p:cNvSpPr>
          <p:nvPr>
            <p:ph idx="1"/>
          </p:nvPr>
        </p:nvSpPr>
        <p:spPr/>
        <p:txBody>
          <a:bodyPr/>
          <a:lstStyle/>
          <a:p>
            <a:pPr lvl="0"/>
            <a:r>
              <a:rPr lang="de-DE" dirty="0"/>
              <a:t>Für all diejenigen Kinder, bei denen das neue Kindergeld von 328  Euro nicht reicht, sie aus der Armut zu befreien und ihnen Teilhabe zu ermöglichen, bauen wir die bestehenden sozialstaatlichen Unterstützungssysteme aus und gestalten sie diskriminierungs- und sanktionsfrei. </a:t>
            </a:r>
            <a:endParaRPr lang="de-DE" dirty="0" smtClean="0"/>
          </a:p>
          <a:p>
            <a:pPr lvl="0"/>
            <a:r>
              <a:rPr lang="de-DE" dirty="0" smtClean="0"/>
              <a:t>Dazu </a:t>
            </a:r>
            <a:r>
              <a:rPr lang="de-DE" dirty="0"/>
              <a:t>schaffen wir das Sanktionsregime in Hartz IV ab, erhöhen die Regelätze deutlich, überführen das Bildungs- und Teilhabepaket in den Regelsatz sowie zu gewährende individuelle an realen Bedarfen orientierte Unterstützung. </a:t>
            </a:r>
            <a:endParaRPr lang="de-DE" dirty="0" smtClean="0"/>
          </a:p>
          <a:p>
            <a:pPr lvl="0"/>
            <a:r>
              <a:rPr lang="de-DE" dirty="0" smtClean="0"/>
              <a:t>Wir </a:t>
            </a:r>
            <a:r>
              <a:rPr lang="de-DE" dirty="0"/>
              <a:t>erhöhen das Wohngeld, bauen den Kinderzuschlag massiv aus und entfristen den Unterhaltsvorschuss.</a:t>
            </a:r>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10</a:t>
            </a:fld>
            <a:endParaRPr lang="de-DE"/>
          </a:p>
        </p:txBody>
      </p:sp>
    </p:spTree>
    <p:extLst>
      <p:ext uri="{BB962C8B-B14F-4D97-AF65-F5344CB8AC3E}">
        <p14:creationId xmlns:p14="http://schemas.microsoft.com/office/powerpoint/2010/main" xmlns="" val="264861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Kindergrundsicherung – Konzept der Bundestagsfraktion III</a:t>
            </a:r>
            <a:endParaRPr lang="de-DE" dirty="0"/>
          </a:p>
        </p:txBody>
      </p:sp>
      <p:sp>
        <p:nvSpPr>
          <p:cNvPr id="3" name="Inhaltsplatzhalter 2"/>
          <p:cNvSpPr>
            <a:spLocks noGrp="1"/>
          </p:cNvSpPr>
          <p:nvPr>
            <p:ph idx="1"/>
          </p:nvPr>
        </p:nvSpPr>
        <p:spPr/>
        <p:txBody>
          <a:bodyPr/>
          <a:lstStyle/>
          <a:p>
            <a:pPr lvl="0"/>
            <a:r>
              <a:rPr lang="de-DE" dirty="0"/>
              <a:t>Mit Familienstellen bündeln und erleichtern wir den Zugang zu den ausgebauten Sozialleistungen. Hier findet Beratung statt und werden Familien bei der Beantragung von Sozialleistungen unterstützt. </a:t>
            </a:r>
            <a:endParaRPr lang="de-DE" dirty="0" smtClean="0"/>
          </a:p>
          <a:p>
            <a:pPr lvl="0"/>
            <a:r>
              <a:rPr lang="de-DE" dirty="0" smtClean="0"/>
              <a:t>Hier </a:t>
            </a:r>
            <a:r>
              <a:rPr lang="de-DE" dirty="0"/>
              <a:t>wird gemeinsam im Interesse der Kinder und Familien die bestmöglichste Unterstützung erbracht und gleichzeitig eine Schnittstelle zwischen monetären Unterstützungen und den Angeboten der Kinder- und Jugendhilfe geschaffen.  </a:t>
            </a:r>
            <a:endParaRPr lang="de-DE" dirty="0" smtClean="0"/>
          </a:p>
          <a:p>
            <a:pPr lvl="0"/>
            <a:r>
              <a:rPr lang="de-DE" dirty="0" smtClean="0"/>
              <a:t>Bisher </a:t>
            </a:r>
            <a:r>
              <a:rPr lang="de-DE" dirty="0"/>
              <a:t>müssen viele verschiedene Ämter aufgesucht werden, Betroffene erhalten keine Unterstützung oder Beratung und erfahren oftmals Demütigung und Ausgrenzung</a:t>
            </a:r>
            <a:r>
              <a:rPr lang="de-DE" dirty="0" smtClean="0"/>
              <a:t>. Das werden wir mit den Familienstellen beenden. </a:t>
            </a:r>
            <a:endParaRPr lang="de-DE" dirty="0"/>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11</a:t>
            </a:fld>
            <a:endParaRPr lang="de-DE"/>
          </a:p>
        </p:txBody>
      </p:sp>
    </p:spTree>
    <p:extLst>
      <p:ext uri="{BB962C8B-B14F-4D97-AF65-F5344CB8AC3E}">
        <p14:creationId xmlns:p14="http://schemas.microsoft.com/office/powerpoint/2010/main" xmlns="" val="505294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Kindergrundsicherung – Konzept der Bundestagsfraktion IV</a:t>
            </a:r>
            <a:endParaRPr lang="de-DE" dirty="0"/>
          </a:p>
        </p:txBody>
      </p:sp>
      <p:sp>
        <p:nvSpPr>
          <p:cNvPr id="3" name="Inhaltsplatzhalter 2"/>
          <p:cNvSpPr>
            <a:spLocks noGrp="1"/>
          </p:cNvSpPr>
          <p:nvPr>
            <p:ph idx="1"/>
          </p:nvPr>
        </p:nvSpPr>
        <p:spPr/>
        <p:txBody>
          <a:bodyPr/>
          <a:lstStyle/>
          <a:p>
            <a:pPr lvl="0"/>
            <a:r>
              <a:rPr lang="de-DE" dirty="0" smtClean="0"/>
              <a:t>Ausbau des Elterngeldes.</a:t>
            </a:r>
          </a:p>
          <a:p>
            <a:pPr lvl="0"/>
            <a:r>
              <a:rPr lang="de-DE" dirty="0" smtClean="0"/>
              <a:t>Kitaqualitätsgesetz.</a:t>
            </a:r>
          </a:p>
          <a:p>
            <a:pPr lvl="0"/>
            <a:r>
              <a:rPr lang="de-DE" dirty="0" smtClean="0"/>
              <a:t>Mehr Zeitsouveränität für Familien in allen Lebenslagen.</a:t>
            </a:r>
          </a:p>
          <a:p>
            <a:pPr lvl="0"/>
            <a:r>
              <a:rPr lang="de-DE" dirty="0" smtClean="0"/>
              <a:t>Bessere Vereinbarkeit Familie und Beruf.</a:t>
            </a:r>
          </a:p>
          <a:p>
            <a:pPr lvl="0"/>
            <a:r>
              <a:rPr lang="de-DE" dirty="0" smtClean="0"/>
              <a:t>Stärkung von Arbeitnehmer/-innenrechten und Erhöhung des Mindestlohns auf 12 Euro.</a:t>
            </a:r>
          </a:p>
          <a:p>
            <a:pPr lvl="0"/>
            <a:r>
              <a:rPr lang="de-DE" dirty="0" smtClean="0"/>
              <a:t>Berücksichtigung der Sondersituation von Alleinerziehenden.</a:t>
            </a:r>
          </a:p>
          <a:p>
            <a:pPr lvl="0"/>
            <a:r>
              <a:rPr lang="de-DE" dirty="0" smtClean="0"/>
              <a:t>Verbesserung der Ausbildungs-/Studiensituation für junge Eltern.</a:t>
            </a:r>
          </a:p>
          <a:p>
            <a:pPr lvl="0"/>
            <a:endParaRPr lang="de-DE" dirty="0"/>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12</a:t>
            </a:fld>
            <a:endParaRPr lang="de-DE"/>
          </a:p>
        </p:txBody>
      </p:sp>
    </p:spTree>
    <p:extLst>
      <p:ext uri="{BB962C8B-B14F-4D97-AF65-F5344CB8AC3E}">
        <p14:creationId xmlns:p14="http://schemas.microsoft.com/office/powerpoint/2010/main" xmlns="" val="1691650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Ausblick</a:t>
            </a:r>
            <a:endParaRPr lang="de-DE" dirty="0"/>
          </a:p>
        </p:txBody>
      </p:sp>
      <p:sp>
        <p:nvSpPr>
          <p:cNvPr id="3" name="Inhaltsplatzhalter 2"/>
          <p:cNvSpPr>
            <a:spLocks noGrp="1"/>
          </p:cNvSpPr>
          <p:nvPr>
            <p:ph idx="1"/>
          </p:nvPr>
        </p:nvSpPr>
        <p:spPr/>
        <p:txBody>
          <a:bodyPr/>
          <a:lstStyle/>
          <a:p>
            <a:pPr lvl="0"/>
            <a:r>
              <a:rPr lang="de-DE" dirty="0" smtClean="0"/>
              <a:t>Netzwerk gegen Kinderarmut – Kinderarmut wird zur „Chefsache“ und in den nächsten Jahren ein Schwerpunktthema der </a:t>
            </a:r>
            <a:r>
              <a:rPr lang="de-DE" dirty="0" err="1" smtClean="0"/>
              <a:t>LINKEn</a:t>
            </a:r>
            <a:r>
              <a:rPr lang="de-DE" dirty="0" smtClean="0"/>
              <a:t>.</a:t>
            </a:r>
          </a:p>
          <a:p>
            <a:pPr lvl="0"/>
            <a:r>
              <a:rPr lang="de-DE" dirty="0" smtClean="0"/>
              <a:t>Die LINKE wird sich auch in Zukunft für Kinder und Familien einsetzen und will Kinderarmut in die Geschichtsbücher verbannen.</a:t>
            </a:r>
          </a:p>
          <a:p>
            <a:pPr lvl="0"/>
            <a:r>
              <a:rPr lang="de-DE" dirty="0" smtClean="0"/>
              <a:t>Derzeit läuft die Debatte um das Wahlprogramm zur Bundestagswahl 2017 – sehr engagiert und mit verschiedenen Modellen.</a:t>
            </a:r>
          </a:p>
          <a:p>
            <a:pPr lvl="0"/>
            <a:endParaRPr lang="de-DE" dirty="0"/>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13</a:t>
            </a:fld>
            <a:endParaRPr lang="de-DE"/>
          </a:p>
        </p:txBody>
      </p:sp>
    </p:spTree>
    <p:extLst>
      <p:ext uri="{BB962C8B-B14F-4D97-AF65-F5344CB8AC3E}">
        <p14:creationId xmlns:p14="http://schemas.microsoft.com/office/powerpoint/2010/main" xmlns="" val="2328944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48836" name="Rectangle 4"/>
          <p:cNvSpPr>
            <a:spLocks noGrp="1" noChangeArrowheads="1"/>
          </p:cNvSpPr>
          <p:nvPr>
            <p:ph type="ctrTitle"/>
          </p:nvPr>
        </p:nvSpPr>
        <p:spPr>
          <a:xfrm>
            <a:off x="682625" y="3141663"/>
            <a:ext cx="7772400" cy="503237"/>
          </a:xfrm>
        </p:spPr>
        <p:txBody>
          <a:bodyPr/>
          <a:lstStyle/>
          <a:p>
            <a:r>
              <a:rPr lang="de-DE"/>
              <a:t>Vielen Dank!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p:txBody>
          <a:bodyPr/>
          <a:lstStyle/>
          <a:p>
            <a:r>
              <a:rPr lang="de-DE"/>
              <a:t>www.linksfraktion.de</a:t>
            </a:r>
          </a:p>
        </p:txBody>
      </p:sp>
      <p:sp>
        <p:nvSpPr>
          <p:cNvPr id="5" name="Foliennummernplatzhalter 4"/>
          <p:cNvSpPr>
            <a:spLocks noGrp="1"/>
          </p:cNvSpPr>
          <p:nvPr>
            <p:ph type="sldNum" sz="quarter" idx="11"/>
          </p:nvPr>
        </p:nvSpPr>
        <p:spPr/>
        <p:txBody>
          <a:bodyPr/>
          <a:lstStyle/>
          <a:p>
            <a:fld id="{98262F8C-1C51-4F5E-A265-1D89844F2242}" type="slidenum">
              <a:rPr lang="de-DE"/>
              <a:pPr/>
              <a:t>2</a:t>
            </a:fld>
            <a:endParaRPr lang="de-DE"/>
          </a:p>
        </p:txBody>
      </p:sp>
      <p:sp>
        <p:nvSpPr>
          <p:cNvPr id="245762" name="Rectangle 2"/>
          <p:cNvSpPr>
            <a:spLocks noGrp="1" noChangeArrowheads="1"/>
          </p:cNvSpPr>
          <p:nvPr>
            <p:ph type="title"/>
          </p:nvPr>
        </p:nvSpPr>
        <p:spPr/>
        <p:txBody>
          <a:bodyPr/>
          <a:lstStyle/>
          <a:p>
            <a:pPr>
              <a:lnSpc>
                <a:spcPts val="3500"/>
              </a:lnSpc>
            </a:pPr>
            <a:r>
              <a:rPr lang="de-DE" dirty="0" smtClean="0"/>
              <a:t>Betroffene I</a:t>
            </a:r>
            <a:endParaRPr lang="de-DE" dirty="0"/>
          </a:p>
        </p:txBody>
      </p:sp>
      <p:sp>
        <p:nvSpPr>
          <p:cNvPr id="245763" name="Rectangle 3"/>
          <p:cNvSpPr>
            <a:spLocks noGrp="1" noChangeArrowheads="1"/>
          </p:cNvSpPr>
          <p:nvPr>
            <p:ph type="body" idx="1"/>
          </p:nvPr>
        </p:nvSpPr>
        <p:spPr>
          <a:xfrm>
            <a:off x="683568" y="1340768"/>
            <a:ext cx="7848872" cy="4536504"/>
          </a:xfrm>
        </p:spPr>
        <p:txBody>
          <a:bodyPr/>
          <a:lstStyle/>
          <a:p>
            <a:pPr>
              <a:lnSpc>
                <a:spcPts val="2200"/>
              </a:lnSpc>
            </a:pPr>
            <a:endParaRPr lang="de-DE" sz="2200" dirty="0" smtClean="0"/>
          </a:p>
          <a:p>
            <a:pPr>
              <a:lnSpc>
                <a:spcPts val="2200"/>
              </a:lnSpc>
              <a:buNone/>
            </a:pPr>
            <a:endParaRPr lang="de-DE" sz="2200" dirty="0"/>
          </a:p>
        </p:txBody>
      </p:sp>
      <p:graphicFrame>
        <p:nvGraphicFramePr>
          <p:cNvPr id="7" name="Diagramm 6"/>
          <p:cNvGraphicFramePr>
            <a:graphicFrameLocks/>
          </p:cNvGraphicFramePr>
          <p:nvPr>
            <p:extLst>
              <p:ext uri="{D42A27DB-BD31-4B8C-83A1-F6EECF244321}">
                <p14:modId xmlns:p14="http://schemas.microsoft.com/office/powerpoint/2010/main" xmlns="" val="1636006712"/>
              </p:ext>
            </p:extLst>
          </p:nvPr>
        </p:nvGraphicFramePr>
        <p:xfrm>
          <a:off x="682252" y="1340769"/>
          <a:ext cx="7850188" cy="45365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p:txBody>
          <a:bodyPr/>
          <a:lstStyle/>
          <a:p>
            <a:r>
              <a:rPr lang="de-DE"/>
              <a:t>www.linksfraktion.de</a:t>
            </a:r>
          </a:p>
        </p:txBody>
      </p:sp>
      <p:sp>
        <p:nvSpPr>
          <p:cNvPr id="5" name="Foliennummernplatzhalter 4"/>
          <p:cNvSpPr>
            <a:spLocks noGrp="1"/>
          </p:cNvSpPr>
          <p:nvPr>
            <p:ph type="sldNum" sz="quarter" idx="11"/>
          </p:nvPr>
        </p:nvSpPr>
        <p:spPr/>
        <p:txBody>
          <a:bodyPr/>
          <a:lstStyle/>
          <a:p>
            <a:fld id="{98262F8C-1C51-4F5E-A265-1D89844F2242}" type="slidenum">
              <a:rPr lang="de-DE"/>
              <a:pPr/>
              <a:t>3</a:t>
            </a:fld>
            <a:endParaRPr lang="de-DE"/>
          </a:p>
        </p:txBody>
      </p:sp>
      <p:sp>
        <p:nvSpPr>
          <p:cNvPr id="245762" name="Rectangle 2"/>
          <p:cNvSpPr>
            <a:spLocks noGrp="1" noChangeArrowheads="1"/>
          </p:cNvSpPr>
          <p:nvPr>
            <p:ph type="title"/>
          </p:nvPr>
        </p:nvSpPr>
        <p:spPr/>
        <p:txBody>
          <a:bodyPr/>
          <a:lstStyle/>
          <a:p>
            <a:pPr>
              <a:lnSpc>
                <a:spcPts val="3500"/>
              </a:lnSpc>
            </a:pPr>
            <a:r>
              <a:rPr lang="de-DE" dirty="0" smtClean="0"/>
              <a:t>Betroffene II</a:t>
            </a:r>
            <a:endParaRPr lang="de-DE" dirty="0"/>
          </a:p>
        </p:txBody>
      </p:sp>
      <p:sp>
        <p:nvSpPr>
          <p:cNvPr id="245763" name="Rectangle 3"/>
          <p:cNvSpPr>
            <a:spLocks noGrp="1" noChangeArrowheads="1"/>
          </p:cNvSpPr>
          <p:nvPr>
            <p:ph type="body" idx="1"/>
          </p:nvPr>
        </p:nvSpPr>
        <p:spPr>
          <a:xfrm>
            <a:off x="683568" y="1340768"/>
            <a:ext cx="7848872" cy="4536504"/>
          </a:xfrm>
        </p:spPr>
        <p:txBody>
          <a:bodyPr/>
          <a:lstStyle/>
          <a:p>
            <a:pPr>
              <a:lnSpc>
                <a:spcPts val="2200"/>
              </a:lnSpc>
            </a:pPr>
            <a:endParaRPr lang="de-DE" sz="2200" dirty="0" smtClean="0"/>
          </a:p>
          <a:p>
            <a:pPr>
              <a:lnSpc>
                <a:spcPts val="2200"/>
              </a:lnSpc>
              <a:buNone/>
            </a:pPr>
            <a:endParaRPr lang="de-DE" sz="2200" dirty="0"/>
          </a:p>
        </p:txBody>
      </p:sp>
      <p:graphicFrame>
        <p:nvGraphicFramePr>
          <p:cNvPr id="8" name="Diagramm 7"/>
          <p:cNvGraphicFramePr>
            <a:graphicFrameLocks/>
          </p:cNvGraphicFramePr>
          <p:nvPr>
            <p:extLst>
              <p:ext uri="{D42A27DB-BD31-4B8C-83A1-F6EECF244321}">
                <p14:modId xmlns:p14="http://schemas.microsoft.com/office/powerpoint/2010/main" xmlns="" val="2259081973"/>
              </p:ext>
            </p:extLst>
          </p:nvPr>
        </p:nvGraphicFramePr>
        <p:xfrm>
          <a:off x="682626" y="1484312"/>
          <a:ext cx="7849814" cy="43929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037638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0"/>
          </p:nvPr>
        </p:nvSpPr>
        <p:spPr/>
        <p:txBody>
          <a:bodyPr/>
          <a:lstStyle/>
          <a:p>
            <a:r>
              <a:rPr lang="de-DE"/>
              <a:t>www.linksfraktion.de</a:t>
            </a:r>
          </a:p>
        </p:txBody>
      </p:sp>
      <p:sp>
        <p:nvSpPr>
          <p:cNvPr id="5" name="Foliennummernplatzhalter 4"/>
          <p:cNvSpPr>
            <a:spLocks noGrp="1"/>
          </p:cNvSpPr>
          <p:nvPr>
            <p:ph type="sldNum" sz="quarter" idx="11"/>
          </p:nvPr>
        </p:nvSpPr>
        <p:spPr/>
        <p:txBody>
          <a:bodyPr/>
          <a:lstStyle/>
          <a:p>
            <a:fld id="{98262F8C-1C51-4F5E-A265-1D89844F2242}" type="slidenum">
              <a:rPr lang="de-DE"/>
              <a:pPr/>
              <a:t>4</a:t>
            </a:fld>
            <a:endParaRPr lang="de-DE"/>
          </a:p>
        </p:txBody>
      </p:sp>
      <p:sp>
        <p:nvSpPr>
          <p:cNvPr id="245762" name="Rectangle 2"/>
          <p:cNvSpPr>
            <a:spLocks noGrp="1" noChangeArrowheads="1"/>
          </p:cNvSpPr>
          <p:nvPr>
            <p:ph type="title"/>
          </p:nvPr>
        </p:nvSpPr>
        <p:spPr/>
        <p:txBody>
          <a:bodyPr/>
          <a:lstStyle/>
          <a:p>
            <a:pPr>
              <a:lnSpc>
                <a:spcPts val="3500"/>
              </a:lnSpc>
            </a:pPr>
            <a:r>
              <a:rPr lang="de-DE" dirty="0" smtClean="0"/>
              <a:t>Betroffene III</a:t>
            </a:r>
            <a:endParaRPr lang="de-DE" dirty="0"/>
          </a:p>
        </p:txBody>
      </p:sp>
      <p:sp>
        <p:nvSpPr>
          <p:cNvPr id="245763" name="Rectangle 3"/>
          <p:cNvSpPr>
            <a:spLocks noGrp="1" noChangeArrowheads="1"/>
          </p:cNvSpPr>
          <p:nvPr>
            <p:ph type="body" idx="1"/>
          </p:nvPr>
        </p:nvSpPr>
        <p:spPr>
          <a:xfrm>
            <a:off x="683568" y="1340768"/>
            <a:ext cx="7848872" cy="4536504"/>
          </a:xfrm>
        </p:spPr>
        <p:txBody>
          <a:bodyPr/>
          <a:lstStyle/>
          <a:p>
            <a:pPr>
              <a:lnSpc>
                <a:spcPts val="2200"/>
              </a:lnSpc>
            </a:pPr>
            <a:endParaRPr lang="de-DE" sz="2200" dirty="0" smtClean="0"/>
          </a:p>
          <a:p>
            <a:pPr>
              <a:lnSpc>
                <a:spcPts val="2200"/>
              </a:lnSpc>
              <a:buNone/>
            </a:pPr>
            <a:endParaRPr lang="de-DE" sz="2200" dirty="0"/>
          </a:p>
        </p:txBody>
      </p:sp>
      <p:graphicFrame>
        <p:nvGraphicFramePr>
          <p:cNvPr id="7" name="Diagramm 6"/>
          <p:cNvGraphicFramePr/>
          <p:nvPr/>
        </p:nvGraphicFramePr>
        <p:xfrm>
          <a:off x="899592" y="1528762"/>
          <a:ext cx="7272808" cy="427650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Armut und Folgen</a:t>
            </a:r>
            <a:endParaRPr lang="de-DE" dirty="0"/>
          </a:p>
        </p:txBody>
      </p:sp>
      <p:sp>
        <p:nvSpPr>
          <p:cNvPr id="3" name="Inhaltsplatzhalter 2"/>
          <p:cNvSpPr>
            <a:spLocks noGrp="1"/>
          </p:cNvSpPr>
          <p:nvPr>
            <p:ph idx="1"/>
          </p:nvPr>
        </p:nvSpPr>
        <p:spPr>
          <a:xfrm>
            <a:off x="683568" y="1268760"/>
            <a:ext cx="7850188" cy="4284662"/>
          </a:xfrm>
          <a:noFill/>
        </p:spPr>
        <p:txBody>
          <a:bodyPr/>
          <a:lstStyle/>
          <a:p>
            <a:pPr>
              <a:lnSpc>
                <a:spcPts val="2200"/>
              </a:lnSpc>
            </a:pPr>
            <a:endParaRPr lang="de-DE" dirty="0" smtClean="0"/>
          </a:p>
          <a:p>
            <a:pPr>
              <a:lnSpc>
                <a:spcPts val="2200"/>
              </a:lnSpc>
            </a:pPr>
            <a:r>
              <a:rPr lang="de-DE" dirty="0" smtClean="0"/>
              <a:t>Ungleiche Verteilung von Kinderarmut, aber nahezu jedes fünfte Kind ist von Armut bedroht.</a:t>
            </a:r>
          </a:p>
          <a:p>
            <a:pPr>
              <a:lnSpc>
                <a:spcPts val="2200"/>
              </a:lnSpc>
            </a:pPr>
            <a:r>
              <a:rPr lang="de-DE" dirty="0" smtClean="0"/>
              <a:t>Jugendarmut ist im öffentlichen Fokus wenig verankert.</a:t>
            </a:r>
          </a:p>
          <a:p>
            <a:pPr>
              <a:lnSpc>
                <a:spcPts val="2200"/>
              </a:lnSpc>
            </a:pPr>
            <a:r>
              <a:rPr lang="de-DE" dirty="0" smtClean="0"/>
              <a:t>Kinderarmut und Jugendarmut hat vielfältige Auswirkungen. </a:t>
            </a:r>
          </a:p>
          <a:p>
            <a:pPr>
              <a:lnSpc>
                <a:spcPts val="2200"/>
              </a:lnSpc>
            </a:pPr>
            <a:endParaRPr lang="de-DE" dirty="0" smtClean="0"/>
          </a:p>
          <a:p>
            <a:pPr>
              <a:lnSpc>
                <a:spcPts val="2200"/>
              </a:lnSpc>
              <a:buFont typeface="Wingdings"/>
              <a:buChar char="à"/>
            </a:pPr>
            <a:r>
              <a:rPr lang="de-DE" dirty="0" smtClean="0">
                <a:sym typeface="Wingdings" pitchFamily="2" charset="2"/>
              </a:rPr>
              <a:t>Armut…. </a:t>
            </a:r>
          </a:p>
          <a:p>
            <a:pPr marL="1406525" lvl="2" indent="-342900">
              <a:lnSpc>
                <a:spcPts val="2200"/>
              </a:lnSpc>
              <a:buClr>
                <a:srgbClr val="FF0000"/>
              </a:buClr>
              <a:buFont typeface="Symbol" pitchFamily="18" charset="2"/>
              <a:buChar char="-"/>
            </a:pPr>
            <a:r>
              <a:rPr lang="de-DE" dirty="0" smtClean="0">
                <a:latin typeface="+mn-lt"/>
                <a:ea typeface="+mn-ea"/>
                <a:cs typeface="+mn-cs"/>
                <a:sym typeface="Wingdings" pitchFamily="2" charset="2"/>
              </a:rPr>
              <a:t>führt zu Ausgrenzung,</a:t>
            </a:r>
          </a:p>
          <a:p>
            <a:pPr marL="1406525" lvl="2" indent="-342900">
              <a:lnSpc>
                <a:spcPts val="2200"/>
              </a:lnSpc>
              <a:buClr>
                <a:srgbClr val="FF0000"/>
              </a:buClr>
              <a:buFont typeface="Symbol" pitchFamily="18" charset="2"/>
              <a:buChar char="-"/>
            </a:pPr>
            <a:r>
              <a:rPr lang="de-DE" dirty="0" smtClean="0">
                <a:latin typeface="+mn-lt"/>
                <a:ea typeface="+mn-ea"/>
                <a:cs typeface="+mn-cs"/>
                <a:sym typeface="Wingdings" pitchFamily="2" charset="2"/>
              </a:rPr>
              <a:t>führt zu schlechterer Bildung,</a:t>
            </a:r>
          </a:p>
          <a:p>
            <a:pPr marL="1406525" lvl="2" indent="-342900">
              <a:lnSpc>
                <a:spcPts val="2200"/>
              </a:lnSpc>
              <a:buClr>
                <a:srgbClr val="FF0000"/>
              </a:buClr>
              <a:buFont typeface="Symbol" pitchFamily="18" charset="2"/>
              <a:buChar char="-"/>
            </a:pPr>
            <a:r>
              <a:rPr lang="de-DE" dirty="0" smtClean="0">
                <a:latin typeface="+mn-lt"/>
                <a:ea typeface="+mn-ea"/>
                <a:cs typeface="+mn-cs"/>
                <a:sym typeface="Wingdings" pitchFamily="2" charset="2"/>
              </a:rPr>
              <a:t>wirkt sich auf die Gesundheit aus,</a:t>
            </a:r>
          </a:p>
          <a:p>
            <a:pPr marL="1406525" lvl="2" indent="-342900">
              <a:lnSpc>
                <a:spcPts val="2200"/>
              </a:lnSpc>
              <a:buClr>
                <a:srgbClr val="FF0000"/>
              </a:buClr>
              <a:buFont typeface="Symbol" pitchFamily="18" charset="2"/>
              <a:buChar char="-"/>
            </a:pPr>
            <a:r>
              <a:rPr lang="de-DE" dirty="0" smtClean="0">
                <a:latin typeface="+mn-lt"/>
                <a:sym typeface="Wingdings" pitchFamily="2" charset="2"/>
              </a:rPr>
              <a:t>wird zusehend weitergegeben</a:t>
            </a:r>
            <a:endParaRPr lang="de-DE" dirty="0" smtClean="0">
              <a:latin typeface="+mn-lt"/>
            </a:endParaRPr>
          </a:p>
          <a:p>
            <a:pPr>
              <a:lnSpc>
                <a:spcPts val="2200"/>
              </a:lnSpc>
              <a:buNone/>
            </a:pPr>
            <a:endParaRPr lang="de-DE" sz="2200" dirty="0" smtClean="0"/>
          </a:p>
        </p:txBody>
      </p:sp>
      <p:sp>
        <p:nvSpPr>
          <p:cNvPr id="4" name="Fußzeilenplatzhalter 3"/>
          <p:cNvSpPr>
            <a:spLocks noGrp="1"/>
          </p:cNvSpPr>
          <p:nvPr>
            <p:ph type="ftr" sz="quarter" idx="10"/>
          </p:nvPr>
        </p:nvSpPr>
        <p:spPr/>
        <p:txBody>
          <a:bodyPr/>
          <a:lstStyle/>
          <a:p>
            <a:r>
              <a:rPr lang="de-DE" smtClean="0"/>
              <a:t>www.linksfraktion.de</a:t>
            </a:r>
            <a:endParaRPr lang="de-DE"/>
          </a:p>
        </p:txBody>
      </p:sp>
      <p:sp>
        <p:nvSpPr>
          <p:cNvPr id="5" name="Foliennummernplatzhalter 4"/>
          <p:cNvSpPr>
            <a:spLocks noGrp="1"/>
          </p:cNvSpPr>
          <p:nvPr>
            <p:ph type="sldNum" sz="quarter" idx="11"/>
          </p:nvPr>
        </p:nvSpPr>
        <p:spPr/>
        <p:txBody>
          <a:bodyPr/>
          <a:lstStyle/>
          <a:p>
            <a:fld id="{5E9C2BCB-7888-42C0-969C-0A08F3686EB7}" type="slidenum">
              <a:rPr lang="de-DE" smtClean="0"/>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Ursachen von Armut </a:t>
            </a:r>
            <a:endParaRPr lang="de-DE" dirty="0"/>
          </a:p>
        </p:txBody>
      </p:sp>
      <p:sp>
        <p:nvSpPr>
          <p:cNvPr id="3" name="Inhaltsplatzhalter 2"/>
          <p:cNvSpPr>
            <a:spLocks noGrp="1"/>
          </p:cNvSpPr>
          <p:nvPr>
            <p:ph idx="1"/>
          </p:nvPr>
        </p:nvSpPr>
        <p:spPr>
          <a:xfrm>
            <a:off x="683568" y="1268760"/>
            <a:ext cx="7850188" cy="4284662"/>
          </a:xfrm>
          <a:noFill/>
        </p:spPr>
        <p:txBody>
          <a:bodyPr/>
          <a:lstStyle/>
          <a:p>
            <a:pPr>
              <a:lnSpc>
                <a:spcPts val="2200"/>
              </a:lnSpc>
              <a:buNone/>
            </a:pPr>
            <a:r>
              <a:rPr lang="de-DE" dirty="0" smtClean="0"/>
              <a:t> </a:t>
            </a:r>
          </a:p>
          <a:p>
            <a:pPr>
              <a:lnSpc>
                <a:spcPts val="2200"/>
              </a:lnSpc>
            </a:pPr>
            <a:r>
              <a:rPr lang="de-DE" dirty="0" smtClean="0"/>
              <a:t>Einkommensarmut der Eltern.</a:t>
            </a:r>
          </a:p>
          <a:p>
            <a:pPr>
              <a:lnSpc>
                <a:spcPts val="2200"/>
              </a:lnSpc>
            </a:pPr>
            <a:r>
              <a:rPr lang="de-DE" dirty="0" smtClean="0"/>
              <a:t>Familienunfreundliche Arbeitswelt.</a:t>
            </a:r>
          </a:p>
          <a:p>
            <a:pPr>
              <a:lnSpc>
                <a:spcPts val="2200"/>
              </a:lnSpc>
            </a:pPr>
            <a:r>
              <a:rPr lang="de-DE" dirty="0" smtClean="0"/>
              <a:t>Soziale Sicherungssysteme verhindern keine Armut.</a:t>
            </a:r>
          </a:p>
          <a:p>
            <a:pPr>
              <a:lnSpc>
                <a:spcPts val="2200"/>
              </a:lnSpc>
            </a:pPr>
            <a:r>
              <a:rPr lang="de-DE" dirty="0" smtClean="0"/>
              <a:t>Gesellschaftliche Strukturen fangen Armut nicht mehr auf.</a:t>
            </a:r>
          </a:p>
          <a:p>
            <a:pPr>
              <a:lnSpc>
                <a:spcPts val="2200"/>
              </a:lnSpc>
            </a:pPr>
            <a:endParaRPr lang="de-DE" dirty="0" smtClean="0"/>
          </a:p>
          <a:p>
            <a:pPr>
              <a:lnSpc>
                <a:spcPts val="2200"/>
              </a:lnSpc>
            </a:pPr>
            <a:endParaRPr lang="de-DE" dirty="0" smtClean="0"/>
          </a:p>
          <a:p>
            <a:pPr>
              <a:lnSpc>
                <a:spcPts val="2200"/>
              </a:lnSpc>
            </a:pPr>
            <a:endParaRPr lang="de-DE" dirty="0" smtClean="0"/>
          </a:p>
          <a:p>
            <a:pPr>
              <a:lnSpc>
                <a:spcPts val="2200"/>
              </a:lnSpc>
            </a:pPr>
            <a:endParaRPr lang="de-DE" dirty="0" smtClean="0"/>
          </a:p>
          <a:p>
            <a:pPr>
              <a:lnSpc>
                <a:spcPts val="2200"/>
              </a:lnSpc>
              <a:buNone/>
            </a:pPr>
            <a:endParaRPr lang="de-DE" sz="2200" dirty="0" smtClean="0"/>
          </a:p>
        </p:txBody>
      </p:sp>
      <p:sp>
        <p:nvSpPr>
          <p:cNvPr id="4" name="Fußzeilenplatzhalter 3"/>
          <p:cNvSpPr>
            <a:spLocks noGrp="1"/>
          </p:cNvSpPr>
          <p:nvPr>
            <p:ph type="ftr" sz="quarter" idx="10"/>
          </p:nvPr>
        </p:nvSpPr>
        <p:spPr/>
        <p:txBody>
          <a:bodyPr/>
          <a:lstStyle/>
          <a:p>
            <a:r>
              <a:rPr lang="de-DE" smtClean="0"/>
              <a:t>www.linksfraktion.de</a:t>
            </a:r>
            <a:endParaRPr lang="de-DE"/>
          </a:p>
        </p:txBody>
      </p:sp>
      <p:sp>
        <p:nvSpPr>
          <p:cNvPr id="5" name="Foliennummernplatzhalter 4"/>
          <p:cNvSpPr>
            <a:spLocks noGrp="1"/>
          </p:cNvSpPr>
          <p:nvPr>
            <p:ph type="sldNum" sz="quarter" idx="11"/>
          </p:nvPr>
        </p:nvSpPr>
        <p:spPr/>
        <p:txBody>
          <a:bodyPr/>
          <a:lstStyle/>
          <a:p>
            <a:fld id="{5E9C2BCB-7888-42C0-969C-0A08F3686EB7}" type="slidenum">
              <a:rPr lang="de-DE" smtClean="0"/>
              <a:pPr/>
              <a:t>6</a:t>
            </a:fld>
            <a:endParaRPr lang="de-DE" dirty="0"/>
          </a:p>
        </p:txBody>
      </p:sp>
      <p:sp>
        <p:nvSpPr>
          <p:cNvPr id="6" name="Rechteck 5"/>
          <p:cNvSpPr/>
          <p:nvPr/>
        </p:nvSpPr>
        <p:spPr>
          <a:xfrm>
            <a:off x="4139952" y="3861048"/>
            <a:ext cx="3744416" cy="14401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nSpc>
                <a:spcPts val="3000"/>
              </a:lnSpc>
            </a:pPr>
            <a:r>
              <a:rPr lang="de-DE" sz="2400" dirty="0" smtClean="0">
                <a:solidFill>
                  <a:schemeClr val="bg1"/>
                </a:solidFill>
              </a:rPr>
              <a:t>Sondersituation Jugendliche: </a:t>
            </a:r>
          </a:p>
          <a:p>
            <a:pPr>
              <a:lnSpc>
                <a:spcPts val="3000"/>
              </a:lnSpc>
              <a:buFontTx/>
              <a:buChar char="-"/>
            </a:pPr>
            <a:r>
              <a:rPr lang="de-DE" sz="2400" dirty="0" smtClean="0">
                <a:solidFill>
                  <a:schemeClr val="bg1"/>
                </a:solidFill>
              </a:rPr>
              <a:t> Übergänge</a:t>
            </a:r>
          </a:p>
          <a:p>
            <a:pPr>
              <a:lnSpc>
                <a:spcPts val="3000"/>
              </a:lnSpc>
              <a:buFontTx/>
              <a:buChar char="-"/>
            </a:pPr>
            <a:r>
              <a:rPr lang="de-DE" sz="2400" dirty="0" smtClean="0">
                <a:solidFill>
                  <a:schemeClr val="bg1"/>
                </a:solidFill>
              </a:rPr>
              <a:t> Ausbildungsfinanzierung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Lösungsansätze </a:t>
            </a:r>
            <a:endParaRPr lang="de-DE" dirty="0"/>
          </a:p>
        </p:txBody>
      </p:sp>
      <p:sp>
        <p:nvSpPr>
          <p:cNvPr id="3" name="Inhaltsplatzhalter 2"/>
          <p:cNvSpPr>
            <a:spLocks noGrp="1"/>
          </p:cNvSpPr>
          <p:nvPr>
            <p:ph idx="1"/>
          </p:nvPr>
        </p:nvSpPr>
        <p:spPr>
          <a:xfrm>
            <a:off x="683568" y="1268760"/>
            <a:ext cx="7850188" cy="4284662"/>
          </a:xfrm>
          <a:noFill/>
        </p:spPr>
        <p:txBody>
          <a:bodyPr/>
          <a:lstStyle/>
          <a:p>
            <a:pPr>
              <a:lnSpc>
                <a:spcPts val="2200"/>
              </a:lnSpc>
            </a:pPr>
            <a:endParaRPr lang="de-DE" dirty="0" smtClean="0"/>
          </a:p>
          <a:p>
            <a:pPr>
              <a:lnSpc>
                <a:spcPts val="2200"/>
              </a:lnSpc>
            </a:pPr>
            <a:endParaRPr lang="de-DE" dirty="0" smtClean="0"/>
          </a:p>
          <a:p>
            <a:pPr>
              <a:lnSpc>
                <a:spcPts val="2200"/>
              </a:lnSpc>
              <a:buNone/>
            </a:pPr>
            <a:endParaRPr lang="de-DE" dirty="0" smtClean="0"/>
          </a:p>
          <a:p>
            <a:pPr>
              <a:lnSpc>
                <a:spcPts val="2200"/>
              </a:lnSpc>
              <a:buNone/>
            </a:pPr>
            <a:endParaRPr lang="de-DE" dirty="0" smtClean="0"/>
          </a:p>
          <a:p>
            <a:pPr>
              <a:lnSpc>
                <a:spcPts val="2200"/>
              </a:lnSpc>
              <a:buFont typeface="Wingdings"/>
              <a:buChar char="à"/>
            </a:pPr>
            <a:r>
              <a:rPr lang="de-DE" dirty="0" smtClean="0">
                <a:sym typeface="Wingdings" pitchFamily="2" charset="2"/>
              </a:rPr>
              <a:t>Gesellschaftliche Antwort statt Individualisierung von Problemlagen.</a:t>
            </a:r>
            <a:endParaRPr lang="de-DE" dirty="0" smtClean="0"/>
          </a:p>
          <a:p>
            <a:pPr>
              <a:lnSpc>
                <a:spcPts val="2200"/>
              </a:lnSpc>
              <a:buFont typeface="Wingdings"/>
              <a:buChar char="à"/>
            </a:pPr>
            <a:r>
              <a:rPr lang="de-DE" dirty="0" smtClean="0">
                <a:sym typeface="Wingdings" pitchFamily="2" charset="2"/>
              </a:rPr>
              <a:t>Wir brauchen einen mehrdimensionalen Weg.</a:t>
            </a:r>
          </a:p>
          <a:p>
            <a:pPr>
              <a:lnSpc>
                <a:spcPts val="2200"/>
              </a:lnSpc>
              <a:buFont typeface="Wingdings"/>
              <a:buChar char="à"/>
            </a:pPr>
            <a:r>
              <a:rPr lang="de-DE" dirty="0" smtClean="0">
                <a:sym typeface="Wingdings" pitchFamily="2" charset="2"/>
              </a:rPr>
              <a:t>Finanzielle Unterstützung ist nur ein Baustein – Sie alleine gewährt </a:t>
            </a:r>
            <a:r>
              <a:rPr lang="de-DE" dirty="0" smtClean="0"/>
              <a:t>keine gesellschaftliche Teilhabe und die damit verbundenen Entwicklungs- und Bildungspotentiale</a:t>
            </a:r>
            <a:r>
              <a:rPr lang="de-DE" dirty="0" smtClean="0">
                <a:sym typeface="Wingdings" pitchFamily="2" charset="2"/>
              </a:rPr>
              <a:t>.</a:t>
            </a:r>
          </a:p>
          <a:p>
            <a:pPr>
              <a:lnSpc>
                <a:spcPts val="2200"/>
              </a:lnSpc>
              <a:buNone/>
            </a:pPr>
            <a:endParaRPr lang="de-DE" sz="2200" dirty="0" smtClean="0"/>
          </a:p>
        </p:txBody>
      </p:sp>
      <p:sp>
        <p:nvSpPr>
          <p:cNvPr id="4" name="Fußzeilenplatzhalter 3"/>
          <p:cNvSpPr>
            <a:spLocks noGrp="1"/>
          </p:cNvSpPr>
          <p:nvPr>
            <p:ph type="ftr" sz="quarter" idx="10"/>
          </p:nvPr>
        </p:nvSpPr>
        <p:spPr/>
        <p:txBody>
          <a:bodyPr/>
          <a:lstStyle/>
          <a:p>
            <a:r>
              <a:rPr lang="de-DE" smtClean="0"/>
              <a:t>www.linksfraktion.de</a:t>
            </a:r>
            <a:endParaRPr lang="de-DE"/>
          </a:p>
        </p:txBody>
      </p:sp>
      <p:sp>
        <p:nvSpPr>
          <p:cNvPr id="5" name="Foliennummernplatzhalter 4"/>
          <p:cNvSpPr>
            <a:spLocks noGrp="1"/>
          </p:cNvSpPr>
          <p:nvPr>
            <p:ph type="sldNum" sz="quarter" idx="11"/>
          </p:nvPr>
        </p:nvSpPr>
        <p:spPr/>
        <p:txBody>
          <a:bodyPr/>
          <a:lstStyle/>
          <a:p>
            <a:fld id="{5E9C2BCB-7888-42C0-969C-0A08F3686EB7}" type="slidenum">
              <a:rPr lang="de-DE" smtClean="0"/>
              <a:pPr/>
              <a:t>7</a:t>
            </a:fld>
            <a:endParaRPr lang="de-DE" dirty="0"/>
          </a:p>
        </p:txBody>
      </p:sp>
      <p:sp>
        <p:nvSpPr>
          <p:cNvPr id="6" name="Rechteck 5"/>
          <p:cNvSpPr/>
          <p:nvPr/>
        </p:nvSpPr>
        <p:spPr>
          <a:xfrm>
            <a:off x="3923928" y="1268760"/>
            <a:ext cx="3744416" cy="14401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nSpc>
                <a:spcPts val="3000"/>
              </a:lnSpc>
            </a:pPr>
            <a:r>
              <a:rPr lang="de-DE" sz="2400" dirty="0" smtClean="0">
                <a:solidFill>
                  <a:schemeClr val="bg1"/>
                </a:solidFill>
              </a:rPr>
              <a:t>Subjektbezug: </a:t>
            </a:r>
          </a:p>
          <a:p>
            <a:pPr>
              <a:lnSpc>
                <a:spcPts val="3000"/>
              </a:lnSpc>
              <a:buFontTx/>
              <a:buChar char="-"/>
            </a:pPr>
            <a:r>
              <a:rPr lang="de-DE" sz="2400" dirty="0" smtClean="0">
                <a:solidFill>
                  <a:schemeClr val="bg1"/>
                </a:solidFill>
              </a:rPr>
              <a:t> Was brauchen Kinder?</a:t>
            </a:r>
          </a:p>
          <a:p>
            <a:pPr>
              <a:lnSpc>
                <a:spcPts val="3000"/>
              </a:lnSpc>
              <a:buFontTx/>
              <a:buChar char="-"/>
            </a:pPr>
            <a:r>
              <a:rPr lang="de-DE" sz="2400" dirty="0" smtClean="0">
                <a:solidFill>
                  <a:schemeClr val="bg1"/>
                </a:solidFill>
              </a:rPr>
              <a:t> Was wollen Kinder?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Alle Kinder erreichen!</a:t>
            </a:r>
            <a:endParaRPr lang="de-DE" dirty="0"/>
          </a:p>
        </p:txBody>
      </p:sp>
      <p:sp>
        <p:nvSpPr>
          <p:cNvPr id="3" name="Inhaltsplatzhalter 2"/>
          <p:cNvSpPr>
            <a:spLocks noGrp="1"/>
          </p:cNvSpPr>
          <p:nvPr>
            <p:ph idx="1"/>
          </p:nvPr>
        </p:nvSpPr>
        <p:spPr/>
        <p:txBody>
          <a:bodyPr/>
          <a:lstStyle/>
          <a:p>
            <a:r>
              <a:rPr lang="de-DE" dirty="0" smtClean="0"/>
              <a:t>Eine LINKE Antwort auf Kinderarmut muss zum Ziel haben, die materielle Armut zu reduzieren und allen Kindern und Jugendlichen gesellschaftliche Teilhabe zu ermöglichen!</a:t>
            </a:r>
          </a:p>
          <a:p>
            <a:pPr>
              <a:buFont typeface="Wingdings"/>
              <a:buChar char="à"/>
            </a:pPr>
            <a:r>
              <a:rPr lang="de-DE" dirty="0" smtClean="0"/>
              <a:t>Kinder </a:t>
            </a:r>
            <a:r>
              <a:rPr lang="de-DE" dirty="0"/>
              <a:t>brauchen </a:t>
            </a:r>
            <a:r>
              <a:rPr lang="de-DE" dirty="0" smtClean="0"/>
              <a:t>Chancen – Neben einer materiellen Absicherung Stärkung der sozialen Infrastruktur/Kinder- und Jugendhilfe.</a:t>
            </a:r>
          </a:p>
          <a:p>
            <a:pPr>
              <a:buFont typeface="Wingdings"/>
              <a:buChar char="à"/>
            </a:pPr>
            <a:r>
              <a:rPr lang="de-DE" dirty="0" smtClean="0"/>
              <a:t>Förderung &amp; Teilhabe: Gute Kitas und </a:t>
            </a:r>
            <a:r>
              <a:rPr lang="de-DE" dirty="0"/>
              <a:t>Schulen, Familienzentren, Bibliotheken, Schwimmbäder, Musikschulen, Kinder- und Jugendzentren, Kinder- </a:t>
            </a:r>
            <a:r>
              <a:rPr lang="de-DE" dirty="0" smtClean="0"/>
              <a:t>und Jugendsozialarbeit</a:t>
            </a:r>
            <a:r>
              <a:rPr lang="de-DE" dirty="0"/>
              <a:t>, Kinder- und </a:t>
            </a:r>
            <a:r>
              <a:rPr lang="de-DE" dirty="0" smtClean="0"/>
              <a:t>Jugendfreizeiten, eigene Räume, Jugendverbandsarbeit. </a:t>
            </a:r>
          </a:p>
          <a:p>
            <a:pPr>
              <a:buFont typeface="Wingdings"/>
              <a:buChar char="à"/>
            </a:pPr>
            <a:r>
              <a:rPr lang="de-DE" dirty="0" smtClean="0"/>
              <a:t>Mitbestimmung  sicherstellen.</a:t>
            </a:r>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Kindergrundsicherung – Konzept der Bundestagsfraktion I</a:t>
            </a:r>
            <a:endParaRPr lang="de-DE" dirty="0"/>
          </a:p>
        </p:txBody>
      </p:sp>
      <p:sp>
        <p:nvSpPr>
          <p:cNvPr id="3" name="Inhaltsplatzhalter 2"/>
          <p:cNvSpPr>
            <a:spLocks noGrp="1"/>
          </p:cNvSpPr>
          <p:nvPr>
            <p:ph idx="1"/>
          </p:nvPr>
        </p:nvSpPr>
        <p:spPr/>
        <p:txBody>
          <a:bodyPr/>
          <a:lstStyle/>
          <a:p>
            <a:r>
              <a:rPr lang="de-DE" dirty="0"/>
              <a:t>328 Euro Kindergeld bilden gemeinsam mit einer gut ausgebauten sozialen Infrastruktur/öffentlichen Daseinsvorsorge und einer starken Kinder- und Jugendhilfe das Fundament der Eigenständigen Kindergrundsicherung</a:t>
            </a:r>
            <a:r>
              <a:rPr lang="de-DE" dirty="0" smtClean="0"/>
              <a:t>.</a:t>
            </a:r>
          </a:p>
          <a:p>
            <a:r>
              <a:rPr lang="de-DE" dirty="0" smtClean="0"/>
              <a:t> </a:t>
            </a:r>
            <a:r>
              <a:rPr lang="de-DE" dirty="0"/>
              <a:t>Den </a:t>
            </a:r>
            <a:r>
              <a:rPr lang="de-DE" dirty="0" err="1"/>
              <a:t>kindbezogenen</a:t>
            </a:r>
            <a:r>
              <a:rPr lang="de-DE" dirty="0"/>
              <a:t> Steuerfreibetrag überführen wir in das Kindergeld, so dass jedes Kind gleich viel Wert ist. </a:t>
            </a:r>
          </a:p>
          <a:p>
            <a:endParaRPr lang="de-DE" dirty="0" smtClean="0"/>
          </a:p>
        </p:txBody>
      </p:sp>
      <p:sp>
        <p:nvSpPr>
          <p:cNvPr id="4" name="Fußzeilenplatzhalter 3"/>
          <p:cNvSpPr>
            <a:spLocks noGrp="1"/>
          </p:cNvSpPr>
          <p:nvPr>
            <p:ph type="ftr" sz="quarter" idx="10"/>
          </p:nvPr>
        </p:nvSpPr>
        <p:spPr/>
        <p:txBody>
          <a:bodyPr/>
          <a:lstStyle/>
          <a:p>
            <a:r>
              <a:rPr lang="de-DE" dirty="0" smtClean="0"/>
              <a:t>www.linksfraktion.de</a:t>
            </a:r>
            <a:endParaRPr lang="de-DE" dirty="0"/>
          </a:p>
        </p:txBody>
      </p:sp>
      <p:sp>
        <p:nvSpPr>
          <p:cNvPr id="5" name="Foliennummernplatzhalter 4"/>
          <p:cNvSpPr>
            <a:spLocks noGrp="1"/>
          </p:cNvSpPr>
          <p:nvPr>
            <p:ph type="sldNum" sz="quarter" idx="11"/>
          </p:nvPr>
        </p:nvSpPr>
        <p:spPr/>
        <p:txBody>
          <a:bodyPr/>
          <a:lstStyle/>
          <a:p>
            <a:fld id="{5E9C2BCB-7888-42C0-969C-0A08F3686EB7}" type="slidenum">
              <a:rPr lang="de-DE" smtClean="0"/>
              <a:pPr/>
              <a:t>9</a:t>
            </a:fld>
            <a:endParaRPr lang="de-DE"/>
          </a:p>
        </p:txBody>
      </p:sp>
    </p:spTree>
    <p:extLst>
      <p:ext uri="{BB962C8B-B14F-4D97-AF65-F5344CB8AC3E}">
        <p14:creationId xmlns:p14="http://schemas.microsoft.com/office/powerpoint/2010/main" xmlns="" val="2507405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
  <a:themeElements>
    <a:clrScheme name="Textfolie mit Auflist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xtfolie mit Auflistung">
      <a:majorFont>
        <a:latin typeface="CorpoS"/>
        <a:ea typeface=""/>
        <a:cs typeface=""/>
      </a:majorFont>
      <a:minorFont>
        <a:latin typeface="Corpo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folie mit Auflistu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xtfolie mit Auflistu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xtfolie mit Auflistu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xtfolie mit Auflistu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xtfolie mit Auflistu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xtfolie mit Auflistu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xtfolie mit Auflistu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xtfolie mit Auflistu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xtfolie mit Auflistu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xtfolie mit Auflistu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xtfolie mit Auflistu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xtfolie mit Auflistu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
  <TotalTime>0</TotalTime>
  <Words>538</Words>
  <Application>Microsoft Office PowerPoint</Application>
  <PresentationFormat>Bildschirmpräsentation (4:3)</PresentationFormat>
  <Paragraphs>109</Paragraphs>
  <Slides>14</Slides>
  <Notes>5</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Powerpoint</vt:lpstr>
      <vt:lpstr> Kinderarmut Entwicklungen und Lösungsansätze</vt:lpstr>
      <vt:lpstr>Betroffene I</vt:lpstr>
      <vt:lpstr>Betroffene II</vt:lpstr>
      <vt:lpstr>Betroffene III</vt:lpstr>
      <vt:lpstr>Armut und Folgen</vt:lpstr>
      <vt:lpstr>Ursachen von Armut </vt:lpstr>
      <vt:lpstr>Lösungsansätze </vt:lpstr>
      <vt:lpstr>Alle Kinder erreichen!</vt:lpstr>
      <vt:lpstr>Kindergrundsicherung – Konzept der Bundestagsfraktion I</vt:lpstr>
      <vt:lpstr>Kindergrundsicherung – Konzept der Bundestagsfraktion II</vt:lpstr>
      <vt:lpstr>Kindergrundsicherung – Konzept der Bundestagsfraktion III</vt:lpstr>
      <vt:lpstr>Kindergrundsicherung – Konzept der Bundestagsfraktion IV</vt:lpstr>
      <vt:lpstr>Ausblick</vt:lpstr>
      <vt:lpstr>Vielen Dank!</vt:lpstr>
    </vt:vector>
  </TitlesOfParts>
  <Company>Fraktion - DIE LINKE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Eine Rente zum Leben</dc:title>
  <dc:creator>kmohr</dc:creator>
  <cp:lastModifiedBy>boehm</cp:lastModifiedBy>
  <cp:revision>157</cp:revision>
  <dcterms:created xsi:type="dcterms:W3CDTF">2012-10-26T08:16:47Z</dcterms:created>
  <dcterms:modified xsi:type="dcterms:W3CDTF">2017-04-20T09:44:53Z</dcterms:modified>
</cp:coreProperties>
</file>