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</p:sldMasterIdLst>
  <p:notesMasterIdLst>
    <p:notesMasterId r:id="rId24"/>
  </p:notesMasterIdLst>
  <p:handoutMasterIdLst>
    <p:handoutMasterId r:id="rId25"/>
  </p:handoutMasterIdLst>
  <p:sldIdLst>
    <p:sldId id="256" r:id="rId2"/>
    <p:sldId id="295" r:id="rId3"/>
    <p:sldId id="296" r:id="rId4"/>
    <p:sldId id="297" r:id="rId5"/>
    <p:sldId id="298" r:id="rId6"/>
    <p:sldId id="302" r:id="rId7"/>
    <p:sldId id="299" r:id="rId8"/>
    <p:sldId id="300" r:id="rId9"/>
    <p:sldId id="301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5" r:id="rId22"/>
    <p:sldId id="314" r:id="rId23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FF00"/>
    <a:srgbClr val="FF00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4660"/>
  </p:normalViewPr>
  <p:slideViewPr>
    <p:cSldViewPr>
      <p:cViewPr>
        <p:scale>
          <a:sx n="100" d="100"/>
          <a:sy n="100" d="100"/>
        </p:scale>
        <p:origin x="924" y="11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9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37BCED61-4FA8-460D-8D4B-B54E66363A36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43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D1B65C00-2601-4082-9B61-6A845E914E94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155B70-19E0-4E3B-90F7-8B7622C111B5}" type="slidenum">
              <a:rPr lang="de-DE"/>
              <a:pPr/>
              <a:t>1</a:t>
            </a:fld>
            <a:endParaRPr lang="de-DE"/>
          </a:p>
        </p:txBody>
      </p:sp>
      <p:sp>
        <p:nvSpPr>
          <p:cNvPr id="16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4B79FC-CFD9-421B-B02E-2291389F3128}" type="slidenum">
              <a:rPr lang="de-DE"/>
              <a:pPr/>
              <a:t>2</a:t>
            </a:fld>
            <a:endParaRPr lang="de-DE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02F35-5814-4A12-A3F3-B872E139D013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advTm="9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E7BE8C-F577-4172-B05A-67ADDE134A6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advTm="9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836613"/>
            <a:ext cx="1943100" cy="5259387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836613"/>
            <a:ext cx="5676900" cy="5259387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2296E0-2660-4A1C-AFF0-7327CFB3AE1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advTm="9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C8DA87-528D-4786-BD0E-6BFB6358F800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advTm="9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11BDE2-35E4-43C2-8A20-B8E2C55987A9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advTm="9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AEF629-E538-4AC4-AE4E-ED51FDF426B9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advTm="9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14FAFA-091F-480A-9A85-AF1670476CD5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advTm="9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A5C5F1-30C9-4468-9E81-63147F54DE90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advTm="9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A32D8-EAFE-4EFF-8801-2F15EACE9C8D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advTm="9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80498D-FAF9-4B43-A43C-9573CE3DE1AA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advTm="9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1B81A-52A3-4DD0-BE98-6195B4348798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advTm="9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7C80"/>
            </a:gs>
            <a:gs pos="50000">
              <a:schemeClr val="bg1"/>
            </a:gs>
            <a:gs pos="100000">
              <a:srgbClr val="FF7C8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36613"/>
            <a:ext cx="6046788" cy="431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Überschrift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Textformatierung des Masters zu bearbeiten.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90B6C45-8C29-4102-81A6-BCF3D48903E2}" type="slidenum">
              <a:rPr lang="de-DE"/>
              <a:pPr/>
              <a:t>‹Nr.›</a:t>
            </a:fld>
            <a:endParaRPr lang="de-DE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877050" y="333375"/>
          <a:ext cx="2124075" cy="942975"/>
        </p:xfrm>
        <a:graphic>
          <a:graphicData uri="http://schemas.openxmlformats.org/presentationml/2006/ole">
            <p:oleObj spid="_x0000_s1026" name="Designer Zeichnung" r:id="rId14" imgW="2372040" imgH="1051920" progId="Designer.Drawing.7">
              <p:embed/>
            </p:oleObj>
          </a:graphicData>
        </a:graphic>
      </p:graphicFrame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144463" y="1052513"/>
            <a:ext cx="539750" cy="503237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>
              <a:latin typeface="Times New Roman" charset="0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advTm="9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-Arbeitsblat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650" y="2060575"/>
            <a:ext cx="7777163" cy="42481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de-DE" sz="4800" b="1" smtClean="0"/>
              <a:t>Der Entschuldungsfonds  </a:t>
            </a:r>
          </a:p>
          <a:p>
            <a:pPr>
              <a:lnSpc>
                <a:spcPct val="90000"/>
              </a:lnSpc>
            </a:pPr>
            <a:r>
              <a:rPr lang="de-DE" sz="4400" smtClean="0"/>
              <a:t>Ein Rettungsschirm für die hessischen Kommunen?</a:t>
            </a:r>
          </a:p>
          <a:p>
            <a:pPr>
              <a:lnSpc>
                <a:spcPct val="90000"/>
              </a:lnSpc>
            </a:pPr>
            <a:endParaRPr lang="de-DE" sz="4400" smtClean="0"/>
          </a:p>
          <a:p>
            <a:pPr>
              <a:lnSpc>
                <a:spcPct val="90000"/>
              </a:lnSpc>
            </a:pPr>
            <a:r>
              <a:rPr lang="de-DE" smtClean="0"/>
              <a:t>Dr. Ben Michael Risch</a:t>
            </a:r>
          </a:p>
          <a:p>
            <a:pPr>
              <a:lnSpc>
                <a:spcPct val="90000"/>
              </a:lnSpc>
            </a:pPr>
            <a:r>
              <a:rPr lang="de-DE" smtClean="0"/>
              <a:t>Hessischer Städtetag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Die Höhe der Verschuldung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de-DE" smtClean="0"/>
              <a:t>Städte und Gemeinden</a:t>
            </a:r>
          </a:p>
          <a:p>
            <a:pPr>
              <a:buFontTx/>
              <a:buNone/>
            </a:pPr>
            <a:endParaRPr lang="de-DE" smtClean="0"/>
          </a:p>
          <a:p>
            <a:pPr>
              <a:buFontTx/>
              <a:buNone/>
            </a:pPr>
            <a:r>
              <a:rPr lang="de-DE" smtClean="0"/>
              <a:t>Kassenkredite = 328 Euro je EW</a:t>
            </a:r>
          </a:p>
          <a:p>
            <a:pPr>
              <a:buFontTx/>
              <a:buNone/>
            </a:pPr>
            <a:r>
              <a:rPr lang="de-DE" smtClean="0"/>
              <a:t>Investitionskredite = 897 Euro je EW</a:t>
            </a:r>
          </a:p>
          <a:p>
            <a:pPr>
              <a:buFontTx/>
              <a:buNone/>
            </a:pPr>
            <a:r>
              <a:rPr lang="de-DE" smtClean="0"/>
              <a:t>Rückstellungen = ????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Verteilung der Kassenkredite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de-DE" smtClean="0"/>
              <a:t>Städte und Gemeinden</a:t>
            </a:r>
          </a:p>
          <a:p>
            <a:pPr>
              <a:buFontTx/>
              <a:buNone/>
            </a:pPr>
            <a:endParaRPr lang="de-DE" smtClean="0"/>
          </a:p>
          <a:p>
            <a:pPr>
              <a:buFontTx/>
              <a:buNone/>
            </a:pPr>
            <a:r>
              <a:rPr lang="de-DE" smtClean="0"/>
              <a:t>Kassenkredite = 328 Euro je EW</a:t>
            </a:r>
          </a:p>
          <a:p>
            <a:pPr>
              <a:buFontTx/>
              <a:buNone/>
            </a:pPr>
            <a:r>
              <a:rPr lang="de-DE" smtClean="0"/>
              <a:t>Investitionskredite = 897 Euro je EW</a:t>
            </a:r>
          </a:p>
          <a:p>
            <a:pPr>
              <a:buFontTx/>
              <a:buNone/>
            </a:pPr>
            <a:r>
              <a:rPr lang="de-DE" smtClean="0"/>
              <a:t>Rückstellungen = ????</a:t>
            </a:r>
          </a:p>
          <a:p>
            <a:endParaRPr lang="de-DE" smtClean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060575"/>
            <a:ext cx="7920037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6659563" y="6021388"/>
            <a:ext cx="18716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>
                <a:latin typeface="Arial" charset="0"/>
              </a:rPr>
              <a:t>Quelle: HMDF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Verteilung der Kassenkredite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de-DE" u="sng" smtClean="0"/>
              <a:t>Kreisfreie Städte:</a:t>
            </a:r>
          </a:p>
          <a:p>
            <a:pPr>
              <a:buFontTx/>
              <a:buNone/>
            </a:pPr>
            <a:r>
              <a:rPr lang="de-DE" smtClean="0"/>
              <a:t>Wiesbaden 0 Euro</a:t>
            </a:r>
          </a:p>
          <a:p>
            <a:pPr>
              <a:buFontTx/>
              <a:buNone/>
            </a:pPr>
            <a:r>
              <a:rPr lang="de-DE" smtClean="0"/>
              <a:t>Frankfurt am Main 49 Euro je EW</a:t>
            </a:r>
          </a:p>
          <a:p>
            <a:pPr>
              <a:buFontTx/>
              <a:buNone/>
            </a:pPr>
            <a:r>
              <a:rPr lang="de-DE" smtClean="0"/>
              <a:t>Darmstadt 1.401 Euro je EW</a:t>
            </a:r>
          </a:p>
          <a:p>
            <a:pPr>
              <a:buFontTx/>
              <a:buNone/>
            </a:pPr>
            <a:r>
              <a:rPr lang="de-DE" smtClean="0"/>
              <a:t>Kassel 1.481 Euro je EW</a:t>
            </a:r>
          </a:p>
          <a:p>
            <a:pPr>
              <a:buFontTx/>
              <a:buNone/>
            </a:pPr>
            <a:r>
              <a:rPr lang="de-DE" smtClean="0"/>
              <a:t>Offenbach am Main 2.449 Euro je EW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Investitionskredite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de-DE" u="sng" smtClean="0"/>
              <a:t>Kreisfreie Städte</a:t>
            </a:r>
          </a:p>
          <a:p>
            <a:pPr>
              <a:buFontTx/>
              <a:buNone/>
            </a:pPr>
            <a:r>
              <a:rPr lang="de-DE" smtClean="0"/>
              <a:t>Wiesbaden 1.147 Euro je EW</a:t>
            </a:r>
          </a:p>
          <a:p>
            <a:pPr>
              <a:buFontTx/>
              <a:buNone/>
            </a:pPr>
            <a:r>
              <a:rPr lang="de-DE" smtClean="0"/>
              <a:t>Frankfurt am Main 1.435 Euro je EW </a:t>
            </a:r>
          </a:p>
          <a:p>
            <a:pPr>
              <a:buFontTx/>
              <a:buNone/>
            </a:pPr>
            <a:r>
              <a:rPr lang="de-DE" smtClean="0"/>
              <a:t>Offenbach am Main 1.447 Euro je EW </a:t>
            </a:r>
          </a:p>
          <a:p>
            <a:pPr>
              <a:buFontTx/>
              <a:buNone/>
            </a:pPr>
            <a:r>
              <a:rPr lang="de-DE" smtClean="0"/>
              <a:t>Kassel 1.462 Euro je EW </a:t>
            </a:r>
          </a:p>
          <a:p>
            <a:pPr>
              <a:buFontTx/>
              <a:buNone/>
            </a:pPr>
            <a:r>
              <a:rPr lang="de-DE" smtClean="0"/>
              <a:t>Darmstadt 1.465 Euro je EW 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Summe der Verschuldung Gemeinden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de-DE" smtClean="0"/>
              <a:t>Lorch (RTK)		6.303 Euro je EW</a:t>
            </a:r>
          </a:p>
          <a:p>
            <a:pPr>
              <a:buFontTx/>
              <a:buNone/>
            </a:pPr>
            <a:r>
              <a:rPr lang="de-DE" smtClean="0"/>
              <a:t>…</a:t>
            </a:r>
          </a:p>
          <a:p>
            <a:pPr>
              <a:buFontTx/>
              <a:buNone/>
            </a:pPr>
            <a:r>
              <a:rPr lang="de-DE" smtClean="0"/>
              <a:t>Hattersheim (MTK)	3.010 Euro je EW</a:t>
            </a:r>
          </a:p>
          <a:p>
            <a:pPr>
              <a:buFontTx/>
              <a:buNone/>
            </a:pPr>
            <a:r>
              <a:rPr lang="de-DE" smtClean="0"/>
              <a:t>…</a:t>
            </a:r>
          </a:p>
          <a:p>
            <a:pPr>
              <a:buFontTx/>
              <a:buNone/>
            </a:pPr>
            <a:r>
              <a:rPr lang="de-DE" smtClean="0"/>
              <a:t>Schwalbach a.T. 	2.367 Euro je EW</a:t>
            </a:r>
          </a:p>
          <a:p>
            <a:pPr>
              <a:buFontTx/>
              <a:buNone/>
            </a:pPr>
            <a:r>
              <a:rPr lang="de-DE" smtClean="0"/>
              <a:t>…….</a:t>
            </a:r>
          </a:p>
          <a:p>
            <a:pPr>
              <a:buFontTx/>
              <a:buNone/>
            </a:pPr>
            <a:r>
              <a:rPr lang="de-DE" smtClean="0"/>
              <a:t>Künzell (Fulda)		133 Euro je EW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Summe der Verschuldung Kreise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de-DE" smtClean="0"/>
              <a:t>LK Fulda			671 Euro je EW</a:t>
            </a:r>
          </a:p>
          <a:p>
            <a:pPr>
              <a:buFontTx/>
              <a:buNone/>
            </a:pPr>
            <a:r>
              <a:rPr lang="de-DE" smtClean="0"/>
              <a:t>…</a:t>
            </a:r>
          </a:p>
          <a:p>
            <a:pPr>
              <a:buFontTx/>
              <a:buNone/>
            </a:pPr>
            <a:r>
              <a:rPr lang="de-DE" smtClean="0"/>
              <a:t>Wiesbaden		1.147 Euro je EW</a:t>
            </a:r>
          </a:p>
          <a:p>
            <a:pPr>
              <a:buFontTx/>
              <a:buNone/>
            </a:pPr>
            <a:r>
              <a:rPr lang="de-DE" smtClean="0"/>
              <a:t>…</a:t>
            </a:r>
          </a:p>
          <a:p>
            <a:pPr>
              <a:buFontTx/>
              <a:buNone/>
            </a:pPr>
            <a:r>
              <a:rPr lang="de-DE" smtClean="0"/>
              <a:t>Wetteraukreis		2.045 Euro je EW</a:t>
            </a:r>
          </a:p>
          <a:p>
            <a:pPr>
              <a:buFontTx/>
              <a:buNone/>
            </a:pPr>
            <a:r>
              <a:rPr lang="de-DE" smtClean="0"/>
              <a:t>…</a:t>
            </a:r>
          </a:p>
          <a:p>
            <a:pPr>
              <a:buFontTx/>
              <a:buNone/>
            </a:pPr>
            <a:r>
              <a:rPr lang="de-DE" smtClean="0"/>
              <a:t>Offenbach am Main	3.890 Euro je EW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Die Summe der Schulden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de-DE" smtClean="0"/>
          </a:p>
          <a:p>
            <a:pPr algn="ctr">
              <a:buFontTx/>
              <a:buNone/>
            </a:pPr>
            <a:r>
              <a:rPr lang="de-DE" sz="4800" b="1" smtClean="0"/>
              <a:t>Umfang des Fonds</a:t>
            </a:r>
          </a:p>
          <a:p>
            <a:pPr algn="ctr">
              <a:buFontTx/>
              <a:buNone/>
            </a:pPr>
            <a:r>
              <a:rPr lang="de-DE" sz="4800" b="1" smtClean="0"/>
              <a:t>3 Milliarden Euro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Die Summe der Schulden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de-DE" smtClean="0"/>
          </a:p>
          <a:p>
            <a:pPr algn="ctr">
              <a:buFontTx/>
              <a:buNone/>
            </a:pPr>
            <a:r>
              <a:rPr lang="de-DE" sz="4800" smtClean="0"/>
              <a:t>Umfang des Fonds</a:t>
            </a:r>
          </a:p>
          <a:p>
            <a:pPr algn="ctr">
              <a:buFontTx/>
              <a:buNone/>
            </a:pPr>
            <a:r>
              <a:rPr lang="de-DE" sz="4800" smtClean="0"/>
              <a:t>3 Milliarden Euro</a:t>
            </a:r>
          </a:p>
          <a:p>
            <a:pPr algn="ctr">
              <a:buFontTx/>
              <a:buNone/>
            </a:pPr>
            <a:r>
              <a:rPr lang="de-DE" sz="4800" b="1" smtClean="0"/>
              <a:t>Summe der Schulden</a:t>
            </a:r>
          </a:p>
          <a:p>
            <a:pPr algn="ctr">
              <a:buFontTx/>
              <a:buNone/>
            </a:pPr>
            <a:r>
              <a:rPr lang="de-DE" sz="4800" b="1" smtClean="0"/>
              <a:t>12,1 Milliarden Euro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Offene Fragen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de-DE" smtClean="0"/>
              <a:t>Verteilung der Mittel: offen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Offene Fragen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de-DE" smtClean="0"/>
              <a:t>Verteilung der Mittel: offen</a:t>
            </a:r>
          </a:p>
          <a:p>
            <a:pPr>
              <a:buFontTx/>
              <a:buNone/>
            </a:pPr>
            <a:endParaRPr lang="de-DE" smtClean="0"/>
          </a:p>
          <a:p>
            <a:pPr>
              <a:buFontTx/>
              <a:buNone/>
            </a:pPr>
            <a:r>
              <a:rPr lang="de-DE" smtClean="0"/>
              <a:t>Mitwirkung der Empfänger: offen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b="0" smtClean="0"/>
              <a:t>Der Hessische Städtetag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4246563" cy="4114800"/>
          </a:xfrm>
        </p:spPr>
        <p:txBody>
          <a:bodyPr/>
          <a:lstStyle/>
          <a:p>
            <a:pPr>
              <a:buFontTx/>
              <a:buNone/>
            </a:pPr>
            <a:r>
              <a:rPr lang="de-DE" smtClean="0"/>
              <a:t>-  72 Mitglieder</a:t>
            </a:r>
          </a:p>
          <a:p>
            <a:pPr>
              <a:buFontTx/>
              <a:buNone/>
            </a:pPr>
            <a:r>
              <a:rPr lang="de-DE" smtClean="0"/>
              <a:t>-  3,1 Millionen</a:t>
            </a:r>
          </a:p>
          <a:p>
            <a:pPr>
              <a:buFontTx/>
              <a:buNone/>
            </a:pPr>
            <a:r>
              <a:rPr lang="de-DE" smtClean="0"/>
              <a:t>	Einwohner</a:t>
            </a:r>
          </a:p>
          <a:p>
            <a:pPr>
              <a:buFontTx/>
              <a:buNone/>
            </a:pPr>
            <a:r>
              <a:rPr lang="de-DE" smtClean="0"/>
              <a:t>-  unparteiische und entschlossene Interessenvertretung</a:t>
            </a:r>
          </a:p>
          <a:p>
            <a:pPr>
              <a:buFontTx/>
              <a:buNone/>
            </a:pPr>
            <a:endParaRPr lang="de-DE" sz="4800" smtClean="0"/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1700213"/>
            <a:ext cx="368458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Offene Fragen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de-DE" smtClean="0"/>
              <a:t>Verteilung der Mittel: offen</a:t>
            </a:r>
          </a:p>
          <a:p>
            <a:pPr>
              <a:buFontTx/>
              <a:buNone/>
            </a:pPr>
            <a:endParaRPr lang="de-DE" smtClean="0"/>
          </a:p>
          <a:p>
            <a:pPr>
              <a:buFontTx/>
              <a:buNone/>
            </a:pPr>
            <a:r>
              <a:rPr lang="de-DE" smtClean="0"/>
              <a:t>Mitwirkung der Empfänger: offen</a:t>
            </a:r>
          </a:p>
          <a:p>
            <a:pPr>
              <a:buFontTx/>
              <a:buNone/>
            </a:pPr>
            <a:endParaRPr lang="de-DE" smtClean="0"/>
          </a:p>
          <a:p>
            <a:pPr>
              <a:buFontTx/>
              <a:buNone/>
            </a:pPr>
            <a:r>
              <a:rPr lang="de-DE" smtClean="0"/>
              <a:t>Zinslast: offen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Offene Fragen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de-DE" smtClean="0"/>
              <a:t>Verteilung der Mittel: offen</a:t>
            </a:r>
          </a:p>
          <a:p>
            <a:pPr>
              <a:buFontTx/>
              <a:buNone/>
            </a:pPr>
            <a:endParaRPr lang="de-DE" smtClean="0"/>
          </a:p>
          <a:p>
            <a:pPr>
              <a:buFontTx/>
              <a:buNone/>
            </a:pPr>
            <a:r>
              <a:rPr lang="de-DE" smtClean="0"/>
              <a:t>Mitwirkung der Empfänger: offen</a:t>
            </a:r>
          </a:p>
          <a:p>
            <a:pPr>
              <a:buFontTx/>
              <a:buNone/>
            </a:pPr>
            <a:endParaRPr lang="de-DE" smtClean="0"/>
          </a:p>
          <a:p>
            <a:pPr>
              <a:buFontTx/>
              <a:buNone/>
            </a:pPr>
            <a:r>
              <a:rPr lang="de-DE" smtClean="0"/>
              <a:t>Zinslast: offen</a:t>
            </a:r>
          </a:p>
          <a:p>
            <a:pPr>
              <a:buFontTx/>
              <a:buNone/>
            </a:pPr>
            <a:endParaRPr lang="de-DE" smtClean="0"/>
          </a:p>
          <a:p>
            <a:pPr>
              <a:buFontTx/>
              <a:buNone/>
            </a:pPr>
            <a:r>
              <a:rPr lang="de-DE" smtClean="0"/>
              <a:t>Laufzeit des Fonds: offen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de-DE" sz="2400" smtClean="0"/>
              <a:t>Schlussfolgerungen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de-DE" smtClean="0"/>
              <a:t>Eine dauerhafte Entlastung ist notwendig.</a:t>
            </a:r>
          </a:p>
          <a:p>
            <a:pPr>
              <a:buFontTx/>
              <a:buChar char="-"/>
            </a:pPr>
            <a:r>
              <a:rPr lang="de-DE" smtClean="0"/>
              <a:t>Ein Entschuldungsfonds kann ein Beitrag dazu sein.</a:t>
            </a:r>
          </a:p>
          <a:p>
            <a:pPr>
              <a:buFontTx/>
              <a:buChar char="-"/>
            </a:pPr>
            <a:r>
              <a:rPr lang="de-DE" smtClean="0"/>
              <a:t>Wichtiger ist es, immer neue Aufgaben und Kosten zu verhindern.</a:t>
            </a:r>
          </a:p>
          <a:p>
            <a:pPr>
              <a:buFontTx/>
              <a:buNone/>
            </a:pPr>
            <a:endParaRPr lang="de-DE" smtClean="0"/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smtClean="0"/>
              <a:t>Die Entwicklung der Steuern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>
            <p:ph idx="1"/>
          </p:nvPr>
        </p:nvGraphicFramePr>
        <p:xfrm>
          <a:off x="250825" y="2133600"/>
          <a:ext cx="8642350" cy="3956050"/>
        </p:xfrm>
        <a:graphic>
          <a:graphicData uri="http://schemas.openxmlformats.org/presentationml/2006/ole">
            <p:oleObj spid="_x0000_s19458" name="Microsoft Office Excel 2007-Arbeitsmappe" r:id="rId3" imgW="7366000" imgH="3276600" progId="Excel.Sheet.12">
              <p:embed/>
            </p:oleObj>
          </a:graphicData>
        </a:graphic>
      </p:graphicFrame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smtClean="0"/>
              <a:t>Der Finanzierungssaldo</a:t>
            </a:r>
          </a:p>
        </p:txBody>
      </p:sp>
      <p:pic>
        <p:nvPicPr>
          <p:cNvPr id="20483" name="Diagramm_x005f_x005f_x005f_x0020_1" descr="image00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628775"/>
            <a:ext cx="7472362" cy="4932363"/>
          </a:xfrm>
        </p:spPr>
      </p:pic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smtClean="0"/>
              <a:t>Die Kürzung im KFA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de-DE" smtClean="0"/>
          </a:p>
        </p:txBody>
      </p:sp>
      <p:pic>
        <p:nvPicPr>
          <p:cNvPr id="21508" name="Picture 4" descr="DSC_66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628775"/>
            <a:ext cx="7005637" cy="470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Die Kürzung im KFA</a:t>
            </a:r>
          </a:p>
        </p:txBody>
      </p:sp>
      <p:sp>
        <p:nvSpPr>
          <p:cNvPr id="2253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de-DE" smtClean="0"/>
          </a:p>
        </p:txBody>
      </p:sp>
      <p:pic>
        <p:nvPicPr>
          <p:cNvPr id="22532" name="Picture 4" descr="DSC_63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700213"/>
            <a:ext cx="6911975" cy="4640262"/>
          </a:xfrm>
          <a:prstGeom prst="rect">
            <a:avLst/>
          </a:prstGeom>
          <a:noFill/>
        </p:spPr>
      </p:pic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smtClean="0"/>
              <a:t>Der Schutzschirm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687888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de-DE" smtClean="0"/>
              <a:t>„Viele Kommunen in Hessen verfügen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smtClean="0"/>
              <a:t>aber nicht mehr über die notwendigen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smtClean="0"/>
              <a:t>Mittel für diese Weichenstellung.“</a:t>
            </a:r>
          </a:p>
          <a:p>
            <a:pPr>
              <a:buFontTx/>
              <a:buNone/>
            </a:pPr>
            <a:endParaRPr lang="de-DE" smtClean="0"/>
          </a:p>
          <a:p>
            <a:pPr>
              <a:spcBef>
                <a:spcPct val="0"/>
              </a:spcBef>
              <a:buFontTx/>
              <a:buNone/>
            </a:pPr>
            <a:r>
              <a:rPr lang="de-DE" smtClean="0"/>
              <a:t>„Die Landesregierung ist deshalb bereit,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smtClean="0"/>
              <a:t>die Altschuldenproblematik gemeinsam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smtClean="0"/>
              <a:t>mit den Kommunen anzugehen.“</a:t>
            </a:r>
          </a:p>
          <a:p>
            <a:pPr>
              <a:spcBef>
                <a:spcPct val="0"/>
              </a:spcBef>
              <a:buFontTx/>
              <a:buNone/>
            </a:pPr>
            <a:endParaRPr lang="de-DE" smtClean="0"/>
          </a:p>
          <a:p>
            <a:pPr>
              <a:spcBef>
                <a:spcPct val="0"/>
              </a:spcBef>
              <a:buFontTx/>
              <a:buNone/>
            </a:pPr>
            <a:r>
              <a:rPr lang="de-DE" sz="2800" smtClean="0"/>
              <a:t>				Regierungserklärung 7.9.2010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smtClean="0"/>
              <a:t>Der Schutzschirm - Leitlinien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de-DE" smtClean="0"/>
              <a:t>Bündelung der Altschulden in einem Fonds.</a:t>
            </a:r>
          </a:p>
          <a:p>
            <a:pPr>
              <a:buFontTx/>
              <a:buChar char="-"/>
            </a:pPr>
            <a:r>
              <a:rPr lang="de-DE" smtClean="0"/>
              <a:t>3 Mrd. des Landes für die langfristige Tilgung.</a:t>
            </a:r>
          </a:p>
          <a:p>
            <a:pPr>
              <a:buFontTx/>
              <a:buChar char="-"/>
            </a:pPr>
            <a:r>
              <a:rPr lang="de-DE" smtClean="0"/>
              <a:t>Zinsen tragen Land, Empfänger und Gesamtheit der Kommunen.</a:t>
            </a:r>
          </a:p>
          <a:p>
            <a:pPr>
              <a:buFontTx/>
              <a:buChar char="-"/>
            </a:pPr>
            <a:r>
              <a:rPr lang="de-DE" smtClean="0"/>
              <a:t>Empfänger sollen Handlungsfähig bleiben. </a:t>
            </a:r>
          </a:p>
          <a:p>
            <a:pPr>
              <a:buFontTx/>
              <a:buChar char="-"/>
            </a:pPr>
            <a:endParaRPr lang="de-DE" sz="3000" smtClean="0"/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Verschuldungsarten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de-DE" smtClean="0"/>
              <a:t>Kassenkredite = zur Sicherung der Liquidität</a:t>
            </a:r>
          </a:p>
          <a:p>
            <a:pPr marL="609600" indent="-609600">
              <a:buFontTx/>
              <a:buAutoNum type="arabicPeriod"/>
            </a:pPr>
            <a:r>
              <a:rPr lang="de-DE" smtClean="0"/>
              <a:t>Investitionskredite = für Investitionen der Kommune</a:t>
            </a:r>
          </a:p>
          <a:p>
            <a:pPr marL="609600" indent="-609600">
              <a:buFontTx/>
              <a:buAutoNum type="arabicPeriod"/>
            </a:pPr>
            <a:r>
              <a:rPr lang="de-DE" smtClean="0"/>
              <a:t>Rückstellungen = für Pensionen, Deponien, Beihilfe etc.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äsentation-Vorlage-NEU">
  <a:themeElements>
    <a:clrScheme name="Präsentation-Vorlage-NE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äsentation-Vorlage-NEU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räsentation-Vorlage-NE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-Vorlage-NEU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-Vorlage-NEU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-Vorlage-NEU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-Vorlage-NEU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-Vorlage-NEU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-Vorlage-NEU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Präsentation-Vorlage-NEU</Template>
  <TotalTime>0</TotalTime>
  <Words>366</Words>
  <Application>Microsoft Office PowerPoint</Application>
  <PresentationFormat>Bildschirmpräsentation (4:3)</PresentationFormat>
  <Paragraphs>112</Paragraphs>
  <Slides>22</Slides>
  <Notes>2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22</vt:i4>
      </vt:variant>
    </vt:vector>
  </HeadingPairs>
  <TitlesOfParts>
    <vt:vector size="28" baseType="lpstr">
      <vt:lpstr>Times New Roman</vt:lpstr>
      <vt:lpstr>ＭＳ Ｐゴシック</vt:lpstr>
      <vt:lpstr>Arial</vt:lpstr>
      <vt:lpstr>Präsentation-Vorlage-NEU</vt:lpstr>
      <vt:lpstr>Micrografx Designer 7 Zeichnung</vt:lpstr>
      <vt:lpstr>Microsoft Office Excel 2007-Arbeitsmappe</vt:lpstr>
      <vt:lpstr>Folie 1</vt:lpstr>
      <vt:lpstr>Der Hessische Städtetag</vt:lpstr>
      <vt:lpstr>Die Entwicklung der Steuern</vt:lpstr>
      <vt:lpstr>Der Finanzierungssaldo</vt:lpstr>
      <vt:lpstr>Die Kürzung im KFA</vt:lpstr>
      <vt:lpstr>Die Kürzung im KFA</vt:lpstr>
      <vt:lpstr>Der Schutzschirm</vt:lpstr>
      <vt:lpstr>Der Schutzschirm - Leitlinien</vt:lpstr>
      <vt:lpstr>Verschuldungsarten</vt:lpstr>
      <vt:lpstr>Die Höhe der Verschuldung</vt:lpstr>
      <vt:lpstr>Verteilung der Kassenkredite</vt:lpstr>
      <vt:lpstr>Verteilung der Kassenkredite</vt:lpstr>
      <vt:lpstr>Investitionskredite</vt:lpstr>
      <vt:lpstr>Summe der Verschuldung Gemeinden</vt:lpstr>
      <vt:lpstr>Summe der Verschuldung Kreise</vt:lpstr>
      <vt:lpstr>Die Summe der Schulden</vt:lpstr>
      <vt:lpstr>Die Summe der Schulden</vt:lpstr>
      <vt:lpstr>Offene Fragen</vt:lpstr>
      <vt:lpstr>Offene Fragen</vt:lpstr>
      <vt:lpstr>Offene Fragen</vt:lpstr>
      <vt:lpstr>Offene Fragen</vt:lpstr>
      <vt:lpstr>Schlussfolgerungen</vt:lpstr>
    </vt:vector>
  </TitlesOfParts>
  <Company>Hessischer Städtetag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Verband der kreisfreien und kreisangehörigen Städte</dc:title>
  <dc:creator>gieseler</dc:creator>
  <cp:lastModifiedBy>schaus</cp:lastModifiedBy>
  <cp:revision>90</cp:revision>
  <dcterms:created xsi:type="dcterms:W3CDTF">2011-05-20T05:17:16Z</dcterms:created>
  <dcterms:modified xsi:type="dcterms:W3CDTF">2011-05-21T11:18:55Z</dcterms:modified>
</cp:coreProperties>
</file>